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8" r:id="rId2"/>
    <p:sldId id="349" r:id="rId3"/>
    <p:sldId id="489" r:id="rId4"/>
    <p:sldId id="486" r:id="rId5"/>
    <p:sldId id="304" r:id="rId6"/>
    <p:sldId id="485" r:id="rId7"/>
    <p:sldId id="516" r:id="rId8"/>
    <p:sldId id="520" r:id="rId9"/>
    <p:sldId id="495" r:id="rId10"/>
    <p:sldId id="494" r:id="rId11"/>
    <p:sldId id="519" r:id="rId12"/>
    <p:sldId id="496" r:id="rId13"/>
    <p:sldId id="521" r:id="rId14"/>
    <p:sldId id="522" r:id="rId15"/>
    <p:sldId id="523" r:id="rId16"/>
    <p:sldId id="498" r:id="rId17"/>
    <p:sldId id="524" r:id="rId18"/>
    <p:sldId id="500" r:id="rId19"/>
    <p:sldId id="497" r:id="rId20"/>
    <p:sldId id="529" r:id="rId21"/>
    <p:sldId id="525" r:id="rId22"/>
    <p:sldId id="527" r:id="rId23"/>
    <p:sldId id="526" r:id="rId24"/>
    <p:sldId id="528" r:id="rId25"/>
    <p:sldId id="501" r:id="rId26"/>
    <p:sldId id="530" r:id="rId27"/>
    <p:sldId id="480" r:id="rId28"/>
    <p:sldId id="487" r:id="rId29"/>
    <p:sldId id="488" r:id="rId30"/>
    <p:sldId id="490" r:id="rId31"/>
    <p:sldId id="492" r:id="rId32"/>
    <p:sldId id="491" r:id="rId33"/>
    <p:sldId id="502" r:id="rId34"/>
    <p:sldId id="493" r:id="rId35"/>
    <p:sldId id="503" r:id="rId36"/>
    <p:sldId id="471" r:id="rId37"/>
    <p:sldId id="509" r:id="rId38"/>
    <p:sldId id="504" r:id="rId39"/>
    <p:sldId id="505" r:id="rId40"/>
    <p:sldId id="478" r:id="rId41"/>
    <p:sldId id="506" r:id="rId42"/>
    <p:sldId id="507" r:id="rId43"/>
    <p:sldId id="508" r:id="rId44"/>
    <p:sldId id="510" r:id="rId45"/>
    <p:sldId id="511" r:id="rId46"/>
    <p:sldId id="512" r:id="rId47"/>
    <p:sldId id="515" r:id="rId48"/>
    <p:sldId id="513" r:id="rId49"/>
    <p:sldId id="514" r:id="rId50"/>
    <p:sldId id="517" r:id="rId51"/>
    <p:sldId id="408" r:id="rId52"/>
    <p:sldId id="482"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9"/>
            <p14:sldId id="489"/>
            <p14:sldId id="486"/>
            <p14:sldId id="304"/>
            <p14:sldId id="485"/>
            <p14:sldId id="516"/>
            <p14:sldId id="520"/>
            <p14:sldId id="495"/>
            <p14:sldId id="494"/>
            <p14:sldId id="519"/>
            <p14:sldId id="496"/>
            <p14:sldId id="521"/>
            <p14:sldId id="522"/>
            <p14:sldId id="523"/>
            <p14:sldId id="498"/>
            <p14:sldId id="524"/>
            <p14:sldId id="500"/>
            <p14:sldId id="497"/>
            <p14:sldId id="529"/>
            <p14:sldId id="525"/>
            <p14:sldId id="527"/>
            <p14:sldId id="526"/>
            <p14:sldId id="528"/>
            <p14:sldId id="501"/>
            <p14:sldId id="530"/>
            <p14:sldId id="480"/>
            <p14:sldId id="487"/>
            <p14:sldId id="488"/>
            <p14:sldId id="490"/>
            <p14:sldId id="492"/>
            <p14:sldId id="491"/>
            <p14:sldId id="502"/>
            <p14:sldId id="493"/>
            <p14:sldId id="503"/>
            <p14:sldId id="471"/>
            <p14:sldId id="509"/>
            <p14:sldId id="504"/>
            <p14:sldId id="505"/>
            <p14:sldId id="478"/>
            <p14:sldId id="506"/>
            <p14:sldId id="507"/>
            <p14:sldId id="508"/>
            <p14:sldId id="510"/>
            <p14:sldId id="511"/>
            <p14:sldId id="512"/>
            <p14:sldId id="515"/>
            <p14:sldId id="513"/>
            <p14:sldId id="514"/>
            <p14:sldId id="517"/>
            <p14:sldId id="408"/>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448"/>
    <p:restoredTop sz="71585"/>
  </p:normalViewPr>
  <p:slideViewPr>
    <p:cSldViewPr snapToGrid="0" snapToObjects="1">
      <p:cViewPr>
        <p:scale>
          <a:sx n="60" d="100"/>
          <a:sy n="60" d="100"/>
        </p:scale>
        <p:origin x="18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2020/9/17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cnblogs.com/yangdy/p/5274455.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cnblogs.com/yangdy/p/5274455.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cnblogs.com/yangdy/p/5274455.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a:t>
            </a:fld>
            <a:endParaRPr kumimoji="1" lang="zh-CN" altLang="en-US"/>
          </a:p>
        </p:txBody>
      </p:sp>
    </p:spTree>
    <p:extLst>
      <p:ext uri="{BB962C8B-B14F-4D97-AF65-F5344CB8AC3E}">
        <p14:creationId xmlns:p14="http://schemas.microsoft.com/office/powerpoint/2010/main" val="3771995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11</a:t>
            </a:fld>
            <a:endParaRPr kumimoji="1" lang="zh-CN" altLang="en-US"/>
          </a:p>
        </p:txBody>
      </p:sp>
    </p:spTree>
    <p:extLst>
      <p:ext uri="{BB962C8B-B14F-4D97-AF65-F5344CB8AC3E}">
        <p14:creationId xmlns:p14="http://schemas.microsoft.com/office/powerpoint/2010/main" val="177278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2431484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13</a:t>
            </a:fld>
            <a:endParaRPr kumimoji="1" lang="zh-CN" altLang="en-US"/>
          </a:p>
        </p:txBody>
      </p:sp>
    </p:spTree>
    <p:extLst>
      <p:ext uri="{BB962C8B-B14F-4D97-AF65-F5344CB8AC3E}">
        <p14:creationId xmlns:p14="http://schemas.microsoft.com/office/powerpoint/2010/main" val="345302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14</a:t>
            </a:fld>
            <a:endParaRPr kumimoji="1" lang="zh-CN" altLang="en-US"/>
          </a:p>
        </p:txBody>
      </p:sp>
    </p:spTree>
    <p:extLst>
      <p:ext uri="{BB962C8B-B14F-4D97-AF65-F5344CB8AC3E}">
        <p14:creationId xmlns:p14="http://schemas.microsoft.com/office/powerpoint/2010/main" val="302124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15</a:t>
            </a:fld>
            <a:endParaRPr kumimoji="1" lang="zh-CN" altLang="en-US"/>
          </a:p>
        </p:txBody>
      </p:sp>
    </p:spTree>
    <p:extLst>
      <p:ext uri="{BB962C8B-B14F-4D97-AF65-F5344CB8AC3E}">
        <p14:creationId xmlns:p14="http://schemas.microsoft.com/office/powerpoint/2010/main" val="3077764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04815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17</a:t>
            </a:fld>
            <a:endParaRPr kumimoji="1" lang="zh-CN" altLang="en-US"/>
          </a:p>
        </p:txBody>
      </p:sp>
    </p:spTree>
    <p:extLst>
      <p:ext uri="{BB962C8B-B14F-4D97-AF65-F5344CB8AC3E}">
        <p14:creationId xmlns:p14="http://schemas.microsoft.com/office/powerpoint/2010/main" val="166891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18</a:t>
            </a:fld>
            <a:endParaRPr kumimoji="1" lang="zh-CN" altLang="en-US"/>
          </a:p>
        </p:txBody>
      </p:sp>
    </p:spTree>
    <p:extLst>
      <p:ext uri="{BB962C8B-B14F-4D97-AF65-F5344CB8AC3E}">
        <p14:creationId xmlns:p14="http://schemas.microsoft.com/office/powerpoint/2010/main" val="907665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19</a:t>
            </a:fld>
            <a:endParaRPr kumimoji="1" lang="zh-CN" altLang="en-US"/>
          </a:p>
        </p:txBody>
      </p:sp>
    </p:spTree>
    <p:extLst>
      <p:ext uri="{BB962C8B-B14F-4D97-AF65-F5344CB8AC3E}">
        <p14:creationId xmlns:p14="http://schemas.microsoft.com/office/powerpoint/2010/main" val="2768740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20</a:t>
            </a:fld>
            <a:endParaRPr kumimoji="1" lang="zh-CN" altLang="en-US"/>
          </a:p>
        </p:txBody>
      </p:sp>
    </p:spTree>
    <p:extLst>
      <p:ext uri="{BB962C8B-B14F-4D97-AF65-F5344CB8AC3E}">
        <p14:creationId xmlns:p14="http://schemas.microsoft.com/office/powerpoint/2010/main" val="2119848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a:t>
            </a:fld>
            <a:endParaRPr kumimoji="1" lang="zh-CN" altLang="en-US"/>
          </a:p>
        </p:txBody>
      </p:sp>
    </p:spTree>
    <p:extLst>
      <p:ext uri="{BB962C8B-B14F-4D97-AF65-F5344CB8AC3E}">
        <p14:creationId xmlns:p14="http://schemas.microsoft.com/office/powerpoint/2010/main" val="4143778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21</a:t>
            </a:fld>
            <a:endParaRPr kumimoji="1" lang="zh-CN" altLang="en-US"/>
          </a:p>
        </p:txBody>
      </p:sp>
    </p:spTree>
    <p:extLst>
      <p:ext uri="{BB962C8B-B14F-4D97-AF65-F5344CB8AC3E}">
        <p14:creationId xmlns:p14="http://schemas.microsoft.com/office/powerpoint/2010/main" val="196425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22</a:t>
            </a:fld>
            <a:endParaRPr kumimoji="1" lang="zh-CN" altLang="en-US"/>
          </a:p>
        </p:txBody>
      </p:sp>
    </p:spTree>
    <p:extLst>
      <p:ext uri="{BB962C8B-B14F-4D97-AF65-F5344CB8AC3E}">
        <p14:creationId xmlns:p14="http://schemas.microsoft.com/office/powerpoint/2010/main" val="2539958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23</a:t>
            </a:fld>
            <a:endParaRPr kumimoji="1" lang="zh-CN" altLang="en-US"/>
          </a:p>
        </p:txBody>
      </p:sp>
    </p:spTree>
    <p:extLst>
      <p:ext uri="{BB962C8B-B14F-4D97-AF65-F5344CB8AC3E}">
        <p14:creationId xmlns:p14="http://schemas.microsoft.com/office/powerpoint/2010/main" val="117765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2129296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1984502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82562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807304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418223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346191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174742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1611354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3972083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4025760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1636765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1124752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一个实验室，先做的是生物实验， 然后再做化学实验，再做物理实验，后面再做生物实验，这样每次的课程切换都需要实验员对整个实验室进行重新布置，这就是代价，如果一个教室只上一门课，就不存在切换的代价了</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4269170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3717131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3725678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991701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1825227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342852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1217010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Thread.sleep</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方法调用目的是不让当前线程独自霸占该进程所获取的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资源，以留出一定时间给其他线程执行的机会。</a:t>
            </a:r>
          </a:p>
          <a:p>
            <a:r>
              <a:rPr lang="zh-CN" altLang="en-US" sz="1200" b="0" i="0" kern="1200" dirty="0">
                <a:solidFill>
                  <a:schemeClr val="tx1"/>
                </a:solidFill>
                <a:effectLst/>
                <a:latin typeface="+mn-lt"/>
                <a:ea typeface="+mn-ea"/>
                <a:cs typeface="+mn-cs"/>
              </a:rPr>
              <a:t>实际上所有的多线程代码执行顺序都是不确定的，每次执行的结果都是随机的。（要看效果要去除</a:t>
            </a:r>
            <a:r>
              <a:rPr lang="en-US" altLang="zh-CN" sz="1200" b="0" i="0" kern="1200" dirty="0">
                <a:solidFill>
                  <a:schemeClr val="tx1"/>
                </a:solidFill>
                <a:effectLst/>
                <a:latin typeface="+mn-lt"/>
                <a:ea typeface="+mn-ea"/>
                <a:cs typeface="+mn-cs"/>
              </a:rPr>
              <a:t>sleep</a:t>
            </a:r>
            <a:r>
              <a:rPr lang="zh-CN" altLang="en-US" sz="1200" b="0" i="0" kern="1200" dirty="0">
                <a:solidFill>
                  <a:schemeClr val="tx1"/>
                </a:solidFill>
                <a:effectLst/>
                <a:latin typeface="+mn-lt"/>
                <a:ea typeface="+mn-ea"/>
                <a:cs typeface="+mn-cs"/>
              </a:rPr>
              <a:t>方法，然后加大打印次数）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606543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4034327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https://www.cnblogs.com/yangdy/p/5274455.html</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559049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https://www.cnblogs.com/yangdy/p/5274455.html</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1733160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https://www.cnblogs.com/yangdy/p/5274455.html</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898858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举一个粗俗的例子，一个厕所，有</a:t>
            </a:r>
            <a:r>
              <a:rPr kumimoji="1" lang="en-US" altLang="zh-CN" dirty="0"/>
              <a:t>3</a:t>
            </a:r>
            <a:r>
              <a:rPr kumimoji="1" lang="zh-CN" altLang="en-US" dirty="0"/>
              <a:t>个坑位，一个人一个坑位</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1111808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举一个粗俗的例子，一个厕所，有</a:t>
            </a:r>
            <a:r>
              <a:rPr kumimoji="1" lang="en-US" altLang="zh-CN" dirty="0"/>
              <a:t>3</a:t>
            </a:r>
            <a:r>
              <a:rPr kumimoji="1" lang="zh-CN" altLang="en-US" dirty="0"/>
              <a:t>个坑位，一个人一个坑位</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3476003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举一个粗俗的例子，一个厕所，有</a:t>
            </a:r>
            <a:r>
              <a:rPr kumimoji="1" lang="en-US" altLang="zh-CN" dirty="0"/>
              <a:t>3</a:t>
            </a:r>
            <a:r>
              <a:rPr kumimoji="1" lang="zh-CN" altLang="en-US" dirty="0"/>
              <a:t>个坑位，一个人一个坑位</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752243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4180981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302986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2623650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2541675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42871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7</a:t>
            </a:fld>
            <a:endParaRPr kumimoji="1" lang="zh-CN" altLang="en-US"/>
          </a:p>
        </p:txBody>
      </p:sp>
    </p:spTree>
    <p:extLst>
      <p:ext uri="{BB962C8B-B14F-4D97-AF65-F5344CB8AC3E}">
        <p14:creationId xmlns:p14="http://schemas.microsoft.com/office/powerpoint/2010/main" val="421097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a:t>
            </a:fld>
            <a:endParaRPr kumimoji="1" lang="zh-CN" altLang="en-US"/>
          </a:p>
        </p:txBody>
      </p:sp>
    </p:spTree>
    <p:extLst>
      <p:ext uri="{BB962C8B-B14F-4D97-AF65-F5344CB8AC3E}">
        <p14:creationId xmlns:p14="http://schemas.microsoft.com/office/powerpoint/2010/main" val="89474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a:t>
            </a:fld>
            <a:endParaRPr kumimoji="1" lang="zh-CN" altLang="en-US"/>
          </a:p>
        </p:txBody>
      </p:sp>
    </p:spTree>
    <p:extLst>
      <p:ext uri="{BB962C8B-B14F-4D97-AF65-F5344CB8AC3E}">
        <p14:creationId xmlns:p14="http://schemas.microsoft.com/office/powerpoint/2010/main" val="3199463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10</a:t>
            </a:fld>
            <a:endParaRPr kumimoji="1" lang="zh-CN" altLang="en-US"/>
          </a:p>
        </p:txBody>
      </p:sp>
    </p:spTree>
    <p:extLst>
      <p:ext uri="{BB962C8B-B14F-4D97-AF65-F5344CB8AC3E}">
        <p14:creationId xmlns:p14="http://schemas.microsoft.com/office/powerpoint/2010/main" val="125149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www.baidu.com/"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5.tiff"/><Relationship Id="rId4" Type="http://schemas.openxmlformats.org/officeDocument/2006/relationships/image" Target="../media/image24.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en-US" altLang="zh-CN" sz="7200" dirty="0">
                <a:latin typeface="Microsoft YaHei" panose="020B0503020204020204" pitchFamily="34" charset="-122"/>
                <a:ea typeface="Microsoft YaHei" panose="020B0503020204020204" pitchFamily="34" charset="-122"/>
              </a:rPr>
              <a:t>Java</a:t>
            </a:r>
            <a:endParaRPr kumimoji="1" lang="zh-CN" altLang="en-US" sz="72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18</a:t>
            </a:r>
            <a:r>
              <a:rPr kumimoji="1" lang="zh-CN" altLang="en-US" sz="4000" dirty="0">
                <a:latin typeface="Microsoft YaHei" panose="020B0503020204020204" pitchFamily="34" charset="-122"/>
                <a:ea typeface="Microsoft YaHei" panose="020B0503020204020204" pitchFamily="34" charset="-122"/>
              </a:rPr>
              <a:t>节 网络编程  </a:t>
            </a:r>
            <a:endParaRPr kumimoji="1" lang="en-US" altLang="zh-CN" sz="4000" dirty="0">
              <a:latin typeface="Microsoft YaHei" panose="020B0503020204020204" pitchFamily="34" charset="-122"/>
              <a:ea typeface="Microsoft YaHei" panose="020B0503020204020204" pitchFamily="34" charset="-122"/>
            </a:endParaRPr>
          </a:p>
        </p:txBody>
      </p:sp>
      <p:pic>
        <p:nvPicPr>
          <p:cNvPr id="5" name="图片 2">
            <a:extLst>
              <a:ext uri="{FF2B5EF4-FFF2-40B4-BE49-F238E27FC236}">
                <a16:creationId xmlns:a16="http://schemas.microsoft.com/office/drawing/2014/main" id="{59775E4F-91FF-944A-AA06-0A277F2865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C/S</a:t>
            </a:r>
            <a:r>
              <a:rPr kumimoji="1" lang="zh-CN" altLang="en-US" sz="4800" dirty="0">
                <a:ea typeface="Microsoft YaHei" panose="020B0503020204020204" pitchFamily="34" charset="-122"/>
              </a:rPr>
              <a:t>架构</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3905043"/>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C/S:</a:t>
            </a:r>
            <a:r>
              <a:rPr lang="zh-CN" altLang="en-US" sz="2400" dirty="0">
                <a:latin typeface="Microsoft YaHei" panose="020B0503020204020204" pitchFamily="34" charset="-122"/>
                <a:ea typeface="Microsoft YaHei" panose="020B0503020204020204" pitchFamily="34" charset="-122"/>
              </a:rPr>
              <a:t>  终端上，安装客户端软件，通过软件和服务器进行数据交换的方式</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终端有很多种，常见的是</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电脑桌面端： 在</a:t>
            </a:r>
            <a:r>
              <a:rPr lang="en-US" altLang="zh-CN" sz="2400" dirty="0">
                <a:latin typeface="Microsoft YaHei" panose="020B0503020204020204" pitchFamily="34" charset="-122"/>
                <a:ea typeface="Microsoft YaHei" panose="020B0503020204020204" pitchFamily="34" charset="-122"/>
              </a:rPr>
              <a:t>windows</a:t>
            </a:r>
            <a:r>
              <a:rPr lang="zh-CN" altLang="en-US" sz="2400" dirty="0">
                <a:latin typeface="Microsoft YaHei" panose="020B0503020204020204" pitchFamily="34" charset="-122"/>
                <a:ea typeface="Microsoft YaHei" panose="020B0503020204020204" pitchFamily="34" charset="-122"/>
              </a:rPr>
              <a:t>中</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通过</a:t>
            </a:r>
            <a:r>
              <a:rPr lang="en-US" altLang="zh-CN" sz="2400" dirty="0">
                <a:latin typeface="Microsoft YaHei" panose="020B0503020204020204" pitchFamily="34" charset="-122"/>
                <a:ea typeface="Microsoft YaHei" panose="020B0503020204020204" pitchFamily="34" charset="-122"/>
              </a:rPr>
              <a:t>.exe</a:t>
            </a:r>
            <a:r>
              <a:rPr lang="zh-CN" altLang="en-US" sz="2400" dirty="0">
                <a:latin typeface="Microsoft YaHei" panose="020B0503020204020204" pitchFamily="34" charset="-122"/>
                <a:ea typeface="Microsoft YaHei" panose="020B0503020204020204" pitchFamily="34" charset="-122"/>
              </a:rPr>
              <a:t>执行文件安装的软件，比如</a:t>
            </a:r>
            <a:r>
              <a:rPr lang="en-US" altLang="zh-CN" sz="2400" dirty="0" err="1">
                <a:latin typeface="Microsoft YaHei" panose="020B0503020204020204" pitchFamily="34" charset="-122"/>
                <a:ea typeface="Microsoft YaHei" panose="020B0503020204020204" pitchFamily="34" charset="-122"/>
              </a:rPr>
              <a:t>qq</a:t>
            </a:r>
            <a:r>
              <a:rPr lang="zh-CN" altLang="en-US" sz="2400" dirty="0">
                <a:latin typeface="Microsoft YaHei" panose="020B0503020204020204" pitchFamily="34" charset="-122"/>
                <a:ea typeface="Microsoft YaHei" panose="020B0503020204020204" pitchFamily="34" charset="-122"/>
              </a:rPr>
              <a:t>音乐，游戏</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手机端：几乎绝大多数的</a:t>
            </a:r>
            <a:r>
              <a:rPr lang="en-US" altLang="zh-CN" sz="2400" dirty="0">
                <a:latin typeface="Microsoft YaHei" panose="020B0503020204020204" pitchFamily="34" charset="-122"/>
                <a:ea typeface="Microsoft YaHei" panose="020B0503020204020204" pitchFamily="34" charset="-122"/>
              </a:rPr>
              <a:t>app</a:t>
            </a:r>
          </a:p>
        </p:txBody>
      </p:sp>
    </p:spTree>
    <p:extLst>
      <p:ext uri="{BB962C8B-B14F-4D97-AF65-F5344CB8AC3E}">
        <p14:creationId xmlns:p14="http://schemas.microsoft.com/office/powerpoint/2010/main" val="115409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B/S</a:t>
            </a:r>
            <a:r>
              <a:rPr kumimoji="1" lang="zh-CN" altLang="en-US" sz="4800" dirty="0">
                <a:ea typeface="Microsoft YaHei" panose="020B0503020204020204" pitchFamily="34" charset="-122"/>
              </a:rPr>
              <a:t>架构</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2797048"/>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B/S:</a:t>
            </a:r>
            <a:r>
              <a:rPr lang="zh-CN" altLang="en-US" sz="2400" dirty="0">
                <a:latin typeface="Microsoft YaHei" panose="020B0503020204020204" pitchFamily="34" charset="-122"/>
                <a:ea typeface="Microsoft YaHei" panose="020B0503020204020204" pitchFamily="34" charset="-122"/>
              </a:rPr>
              <a:t>  终端上，只通过浏览器和服务器进行数据交换的方式</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浏览器有很多种，常见的是</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IE(</a:t>
            </a:r>
            <a:r>
              <a:rPr lang="zh-CN" altLang="en-US" sz="2400" dirty="0">
                <a:latin typeface="Microsoft YaHei" panose="020B0503020204020204" pitchFamily="34" charset="-122"/>
                <a:ea typeface="Microsoft YaHei" panose="020B0503020204020204" pitchFamily="34" charset="-122"/>
              </a:rPr>
              <a:t>微软</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 </a:t>
            </a:r>
            <a:r>
              <a:rPr lang="en-US" altLang="zh-CN" sz="2400" dirty="0">
                <a:latin typeface="Microsoft YaHei" panose="020B0503020204020204" pitchFamily="34" charset="-122"/>
                <a:ea typeface="Microsoft YaHei" panose="020B0503020204020204" pitchFamily="34" charset="-122"/>
              </a:rPr>
              <a:t>Chrome(</a:t>
            </a:r>
            <a:r>
              <a:rPr lang="zh-CN" altLang="en-US" sz="2400" dirty="0">
                <a:latin typeface="Microsoft YaHei" panose="020B0503020204020204" pitchFamily="34" charset="-122"/>
                <a:ea typeface="Microsoft YaHei" panose="020B0503020204020204" pitchFamily="34" charset="-122"/>
              </a:rPr>
              <a:t>谷歌</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safari</a:t>
            </a:r>
            <a:r>
              <a:rPr lang="zh-CN" altLang="en-US" sz="2400" dirty="0">
                <a:latin typeface="Microsoft YaHei" panose="020B0503020204020204" pitchFamily="34" charset="-122"/>
                <a:ea typeface="Microsoft YaHei" panose="020B0503020204020204" pitchFamily="34" charset="-122"/>
              </a:rPr>
              <a:t>（苹果系统），猎豹</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猎豹移动</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2895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客户端和服务器计算</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1689052"/>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套接字</a:t>
            </a: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：两台主机之间逻辑连接的端点，可以用来发送和接受数据</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F4C84CF-0EC9-1B40-ACE5-D8D9F4C51B8A}"/>
              </a:ext>
            </a:extLst>
          </p:cNvPr>
          <p:cNvPicPr>
            <a:picLocks noChangeAspect="1"/>
          </p:cNvPicPr>
          <p:nvPr/>
        </p:nvPicPr>
        <p:blipFill>
          <a:blip r:embed="rId4"/>
          <a:stretch>
            <a:fillRect/>
          </a:stretch>
        </p:blipFill>
        <p:spPr>
          <a:xfrm>
            <a:off x="2696308" y="3183008"/>
            <a:ext cx="8016516" cy="3115662"/>
          </a:xfrm>
          <a:prstGeom prst="rect">
            <a:avLst/>
          </a:prstGeom>
        </p:spPr>
      </p:pic>
    </p:spTree>
    <p:extLst>
      <p:ext uri="{BB962C8B-B14F-4D97-AF65-F5344CB8AC3E}">
        <p14:creationId xmlns:p14="http://schemas.microsoft.com/office/powerpoint/2010/main" val="297877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2.1</a:t>
            </a:r>
            <a:r>
              <a:rPr kumimoji="1" lang="zh-CN" altLang="en-US" sz="4800" dirty="0">
                <a:ea typeface="Microsoft YaHei" panose="020B0503020204020204" pitchFamily="34" charset="-122"/>
              </a:rPr>
              <a:t> 服务器套接字</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2797048"/>
          </a:xfrm>
          <a:prstGeom prst="rect">
            <a:avLst/>
          </a:prstGeom>
          <a:noFill/>
        </p:spPr>
        <p:txBody>
          <a:bodyPr wrap="square" rtlCol="0">
            <a:spAutoFit/>
          </a:bodyPr>
          <a:lstStyle/>
          <a:p>
            <a:pPr>
              <a:lnSpc>
                <a:spcPct val="150000"/>
              </a:lnSpc>
            </a:pPr>
            <a:r>
              <a:rPr lang="en-US" altLang="zh-CN" sz="2400" dirty="0" err="1">
                <a:latin typeface="Microsoft YaHei" panose="020B0503020204020204" pitchFamily="34" charset="-122"/>
                <a:ea typeface="Microsoft YaHei" panose="020B0503020204020204" pitchFamily="34" charset="-122"/>
              </a:rPr>
              <a:t>serverSocket</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err="1">
                <a:latin typeface="Microsoft YaHei" panose="020B0503020204020204" pitchFamily="34" charset="-122"/>
                <a:ea typeface="Microsoft YaHei" panose="020B0503020204020204" pitchFamily="34" charset="-122"/>
              </a:rPr>
              <a:t>ServerSocket</a:t>
            </a:r>
            <a:r>
              <a:rPr lang="zh-CN" altLang="en-US"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serverSocket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new</a:t>
            </a:r>
            <a:r>
              <a:rPr lang="zh-CN" altLang="en-US"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ServerSocket</a:t>
            </a:r>
            <a:r>
              <a:rPr lang="en-US" altLang="zh-CN" sz="2400" dirty="0">
                <a:latin typeface="Microsoft YaHei" panose="020B0503020204020204" pitchFamily="34" charset="-122"/>
                <a:ea typeface="Microsoft YaHei" panose="020B0503020204020204" pitchFamily="34" charset="-122"/>
              </a:rPr>
              <a:t>(port)</a:t>
            </a:r>
          </a:p>
          <a:p>
            <a:pPr>
              <a:lnSpc>
                <a:spcPct val="150000"/>
              </a:lnSpc>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port</a:t>
            </a:r>
            <a:r>
              <a:rPr lang="zh-CN" altLang="en-US" sz="2400" dirty="0">
                <a:latin typeface="Microsoft YaHei" panose="020B0503020204020204" pitchFamily="34" charset="-122"/>
                <a:ea typeface="Microsoft YaHei" panose="020B0503020204020204" pitchFamily="34" charset="-122"/>
              </a:rPr>
              <a:t>是计算机的端口号，从</a:t>
            </a:r>
            <a:r>
              <a:rPr lang="en-US" altLang="zh-CN" sz="2400" dirty="0">
                <a:latin typeface="Microsoft YaHei" panose="020B0503020204020204" pitchFamily="34" charset="-122"/>
                <a:ea typeface="Microsoft YaHei" panose="020B0503020204020204" pitchFamily="34" charset="-122"/>
              </a:rPr>
              <a:t>0-65536</a:t>
            </a: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0-1024</a:t>
            </a:r>
            <a:r>
              <a:rPr lang="zh-CN" altLang="en-US" sz="2400" dirty="0">
                <a:latin typeface="Microsoft YaHei" panose="020B0503020204020204" pitchFamily="34" charset="-122"/>
                <a:ea typeface="Microsoft YaHei" panose="020B0503020204020204" pitchFamily="34" charset="-122"/>
              </a:rPr>
              <a:t>是为特定服务保留的端口号。比如邮件服务器运行在</a:t>
            </a:r>
            <a:r>
              <a:rPr lang="en-US" altLang="zh-CN" sz="2400" dirty="0">
                <a:latin typeface="Microsoft YaHei" panose="020B0503020204020204" pitchFamily="34" charset="-122"/>
                <a:ea typeface="Microsoft YaHei" panose="020B0503020204020204" pitchFamily="34" charset="-122"/>
              </a:rPr>
              <a:t>25</a:t>
            </a:r>
            <a:r>
              <a:rPr lang="zh-CN" altLang="en-US" sz="2400" dirty="0">
                <a:latin typeface="Microsoft YaHei" panose="020B0503020204020204" pitchFamily="34" charset="-122"/>
                <a:ea typeface="Microsoft YaHei" panose="020B0503020204020204" pitchFamily="34" charset="-122"/>
              </a:rPr>
              <a:t>端口，</a:t>
            </a:r>
            <a:r>
              <a:rPr lang="en-US" altLang="zh-CN" sz="2400" dirty="0">
                <a:latin typeface="Microsoft YaHei" panose="020B0503020204020204" pitchFamily="34" charset="-122"/>
                <a:ea typeface="Microsoft YaHei" panose="020B0503020204020204" pitchFamily="34" charset="-122"/>
              </a:rPr>
              <a:t>web</a:t>
            </a:r>
            <a:r>
              <a:rPr lang="zh-CN" altLang="en-US" sz="2400" dirty="0">
                <a:latin typeface="Microsoft YaHei" panose="020B0503020204020204" pitchFamily="34" charset="-122"/>
                <a:ea typeface="Microsoft YaHei" panose="020B0503020204020204" pitchFamily="34" charset="-122"/>
              </a:rPr>
              <a:t>服务器运行在</a:t>
            </a:r>
            <a:r>
              <a:rPr lang="en-US" altLang="zh-CN" sz="2400" dirty="0">
                <a:latin typeface="Microsoft YaHei" panose="020B0503020204020204" pitchFamily="34" charset="-122"/>
                <a:ea typeface="Microsoft YaHei" panose="020B0503020204020204" pitchFamily="34" charset="-122"/>
              </a:rPr>
              <a:t>25</a:t>
            </a:r>
            <a:r>
              <a:rPr lang="zh-CN" altLang="en-US" sz="2400" dirty="0">
                <a:latin typeface="Microsoft YaHei" panose="020B0503020204020204" pitchFamily="34" charset="-122"/>
                <a:ea typeface="Microsoft YaHei" panose="020B0503020204020204" pitchFamily="34" charset="-122"/>
              </a:rPr>
              <a:t>端口</a:t>
            </a:r>
          </a:p>
        </p:txBody>
      </p:sp>
    </p:spTree>
    <p:extLst>
      <p:ext uri="{BB962C8B-B14F-4D97-AF65-F5344CB8AC3E}">
        <p14:creationId xmlns:p14="http://schemas.microsoft.com/office/powerpoint/2010/main" val="29051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2.2</a:t>
            </a:r>
            <a:r>
              <a:rPr kumimoji="1" lang="zh-CN" altLang="en-US" sz="4800" dirty="0">
                <a:ea typeface="Microsoft YaHei" panose="020B0503020204020204" pitchFamily="34" charset="-122"/>
              </a:rPr>
              <a:t> 客户端套接字</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3351046"/>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new</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a:t>
            </a:r>
            <a:r>
              <a:rPr lang="en-US" altLang="zh-CN" sz="2400" dirty="0" err="1">
                <a:latin typeface="Microsoft YaHei" panose="020B0503020204020204" pitchFamily="34" charset="-122"/>
                <a:ea typeface="Microsoft YaHei" panose="020B0503020204020204" pitchFamily="34" charset="-122"/>
              </a:rPr>
              <a:t>serverName,port</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en-US" altLang="zh-CN" sz="2400" dirty="0" err="1">
                <a:latin typeface="Microsoft YaHei" panose="020B0503020204020204" pitchFamily="34" charset="-122"/>
                <a:ea typeface="Microsoft YaHei" panose="020B0503020204020204" pitchFamily="34" charset="-122"/>
              </a:rPr>
              <a:t>serverName</a:t>
            </a:r>
            <a:r>
              <a:rPr lang="zh-CN" altLang="en-US" sz="2400" dirty="0">
                <a:latin typeface="Microsoft YaHei" panose="020B0503020204020204" pitchFamily="34" charset="-122"/>
                <a:ea typeface="Microsoft YaHei" panose="020B0503020204020204" pitchFamily="34" charset="-122"/>
              </a:rPr>
              <a:t>是服务器的互联网主机名或者</a:t>
            </a:r>
            <a:r>
              <a:rPr lang="en-US" altLang="zh-CN" sz="2400" dirty="0">
                <a:latin typeface="Microsoft YaHei" panose="020B0503020204020204" pitchFamily="34" charset="-122"/>
                <a:ea typeface="Microsoft YaHei" panose="020B0503020204020204" pitchFamily="34" charset="-122"/>
              </a:rPr>
              <a:t>IP</a:t>
            </a:r>
            <a:r>
              <a:rPr lang="zh-CN" altLang="en-US" sz="2400" dirty="0">
                <a:latin typeface="Microsoft YaHei" panose="020B0503020204020204" pitchFamily="34" charset="-122"/>
                <a:ea typeface="Microsoft YaHei" panose="020B0503020204020204" pitchFamily="34" charset="-122"/>
              </a:rPr>
              <a:t>地址，</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比如：</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new</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Socket(“130.254.204.33”,8000)</a:t>
            </a: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010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2.3</a:t>
            </a:r>
            <a:r>
              <a:rPr kumimoji="1" lang="zh-CN" altLang="en-US" sz="4800" dirty="0">
                <a:ea typeface="Microsoft YaHei" panose="020B0503020204020204" pitchFamily="34" charset="-122"/>
              </a:rPr>
              <a:t> 通过套接字进行数据传输</a:t>
            </a:r>
          </a:p>
        </p:txBody>
      </p:sp>
      <p:pic>
        <p:nvPicPr>
          <p:cNvPr id="4" name="图片 3">
            <a:extLst>
              <a:ext uri="{FF2B5EF4-FFF2-40B4-BE49-F238E27FC236}">
                <a16:creationId xmlns:a16="http://schemas.microsoft.com/office/drawing/2014/main" id="{7D0B0ED2-A726-3B44-B2A0-6E33C3DC37CE}"/>
              </a:ext>
            </a:extLst>
          </p:cNvPr>
          <p:cNvPicPr>
            <a:picLocks noChangeAspect="1"/>
          </p:cNvPicPr>
          <p:nvPr/>
        </p:nvPicPr>
        <p:blipFill>
          <a:blip r:embed="rId4"/>
          <a:stretch>
            <a:fillRect/>
          </a:stretch>
        </p:blipFill>
        <p:spPr>
          <a:xfrm>
            <a:off x="1349653" y="1828800"/>
            <a:ext cx="9970477" cy="4829311"/>
          </a:xfrm>
          <a:prstGeom prst="rect">
            <a:avLst/>
          </a:prstGeom>
        </p:spPr>
      </p:pic>
    </p:spTree>
    <p:extLst>
      <p:ext uri="{BB962C8B-B14F-4D97-AF65-F5344CB8AC3E}">
        <p14:creationId xmlns:p14="http://schemas.microsoft.com/office/powerpoint/2010/main" val="3938480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传输例子</a:t>
            </a:r>
          </a:p>
        </p:txBody>
      </p:sp>
      <p:pic>
        <p:nvPicPr>
          <p:cNvPr id="3" name="图片 2">
            <a:extLst>
              <a:ext uri="{FF2B5EF4-FFF2-40B4-BE49-F238E27FC236}">
                <a16:creationId xmlns:a16="http://schemas.microsoft.com/office/drawing/2014/main" id="{788B3658-4FD4-1F4D-A072-D820D02305E9}"/>
              </a:ext>
            </a:extLst>
          </p:cNvPr>
          <p:cNvPicPr>
            <a:picLocks noChangeAspect="1"/>
          </p:cNvPicPr>
          <p:nvPr/>
        </p:nvPicPr>
        <p:blipFill>
          <a:blip r:embed="rId4"/>
          <a:stretch>
            <a:fillRect/>
          </a:stretch>
        </p:blipFill>
        <p:spPr>
          <a:xfrm>
            <a:off x="2734856" y="2263304"/>
            <a:ext cx="6722287" cy="1885695"/>
          </a:xfrm>
          <a:prstGeom prst="rect">
            <a:avLst/>
          </a:prstGeom>
        </p:spPr>
      </p:pic>
      <p:sp>
        <p:nvSpPr>
          <p:cNvPr id="5" name="文本框 4">
            <a:extLst>
              <a:ext uri="{FF2B5EF4-FFF2-40B4-BE49-F238E27FC236}">
                <a16:creationId xmlns:a16="http://schemas.microsoft.com/office/drawing/2014/main" id="{D2308799-3927-364B-AEFB-747E4D4CCAD3}"/>
              </a:ext>
            </a:extLst>
          </p:cNvPr>
          <p:cNvSpPr txBox="1"/>
          <p:nvPr/>
        </p:nvSpPr>
        <p:spPr>
          <a:xfrm>
            <a:off x="2530549" y="4657060"/>
            <a:ext cx="7634177" cy="954107"/>
          </a:xfrm>
          <a:prstGeom prst="rect">
            <a:avLst/>
          </a:prstGeom>
          <a:noFill/>
        </p:spPr>
        <p:txBody>
          <a:bodyPr wrap="square" rtlCol="0">
            <a:spAutoFit/>
          </a:bodyPr>
          <a:lstStyle/>
          <a:p>
            <a:r>
              <a:rPr kumimoji="1" lang="zh-CN" altLang="en-US" sz="2800" dirty="0"/>
              <a:t>客户端把半径发给服务器</a:t>
            </a:r>
            <a:endParaRPr kumimoji="1" lang="en-US" altLang="zh-CN" sz="2800" dirty="0"/>
          </a:p>
          <a:p>
            <a:r>
              <a:rPr kumimoji="1" lang="zh-CN" altLang="en-US" sz="2800" dirty="0"/>
              <a:t>服务器计算出面积，然后把结果返回客户端</a:t>
            </a:r>
          </a:p>
        </p:txBody>
      </p:sp>
    </p:spTree>
    <p:extLst>
      <p:ext uri="{BB962C8B-B14F-4D97-AF65-F5344CB8AC3E}">
        <p14:creationId xmlns:p14="http://schemas.microsoft.com/office/powerpoint/2010/main" val="103896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传输例子</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代码流程</a:t>
            </a:r>
          </a:p>
        </p:txBody>
      </p:sp>
      <p:pic>
        <p:nvPicPr>
          <p:cNvPr id="4" name="图片 3">
            <a:extLst>
              <a:ext uri="{FF2B5EF4-FFF2-40B4-BE49-F238E27FC236}">
                <a16:creationId xmlns:a16="http://schemas.microsoft.com/office/drawing/2014/main" id="{4A21A45A-86CC-8647-AAE3-194CB472B7E9}"/>
              </a:ext>
            </a:extLst>
          </p:cNvPr>
          <p:cNvPicPr>
            <a:picLocks noChangeAspect="1"/>
          </p:cNvPicPr>
          <p:nvPr/>
        </p:nvPicPr>
        <p:blipFill>
          <a:blip r:embed="rId4"/>
          <a:stretch>
            <a:fillRect/>
          </a:stretch>
        </p:blipFill>
        <p:spPr>
          <a:xfrm>
            <a:off x="1134342" y="2083982"/>
            <a:ext cx="9841093" cy="3508744"/>
          </a:xfrm>
          <a:prstGeom prst="rect">
            <a:avLst/>
          </a:prstGeom>
        </p:spPr>
      </p:pic>
    </p:spTree>
    <p:extLst>
      <p:ext uri="{BB962C8B-B14F-4D97-AF65-F5344CB8AC3E}">
        <p14:creationId xmlns:p14="http://schemas.microsoft.com/office/powerpoint/2010/main" val="791785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运行流程</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134342" y="2193897"/>
            <a:ext cx="10318670" cy="2797048"/>
          </a:xfrm>
          <a:prstGeom prst="rect">
            <a:avLst/>
          </a:prstGeom>
          <a:noFill/>
        </p:spPr>
        <p:txBody>
          <a:bodyPr wrap="square" rtlCol="0">
            <a:spAutoFit/>
          </a:bodyPr>
          <a:lstStyle/>
          <a:p>
            <a:pPr marL="457200" indent="-457200">
              <a:lnSpc>
                <a:spcPct val="150000"/>
              </a:lnSpc>
              <a:buAutoNum type="arabicPeriod"/>
            </a:pPr>
            <a:r>
              <a:rPr kumimoji="1" lang="zh-CN" altLang="en-US" sz="2400" dirty="0">
                <a:latin typeface="Microsoft YaHei" panose="020B0503020204020204" pitchFamily="34" charset="-122"/>
                <a:ea typeface="Microsoft YaHei" panose="020B0503020204020204" pitchFamily="34" charset="-122"/>
              </a:rPr>
              <a:t>首先启动服务器程序，然后启动客户端程序，</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AutoNum type="arabicPeriod"/>
            </a:pPr>
            <a:r>
              <a:rPr kumimoji="1" lang="zh-CN" altLang="en-US" sz="2400" dirty="0">
                <a:latin typeface="Microsoft YaHei" panose="020B0503020204020204" pitchFamily="34" charset="-122"/>
                <a:ea typeface="Microsoft YaHei" panose="020B0503020204020204" pitchFamily="34" charset="-122"/>
              </a:rPr>
              <a:t>在客户端输入一个半径，然后按回车，这个时候，数据就发给了服务器端，</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AutoNum type="arabicPeriod"/>
            </a:pPr>
            <a:r>
              <a:rPr kumimoji="1" lang="zh-CN" altLang="en-US" sz="2400" dirty="0">
                <a:latin typeface="Microsoft YaHei" panose="020B0503020204020204" pitchFamily="34" charset="-122"/>
                <a:ea typeface="Microsoft YaHei" panose="020B0503020204020204" pitchFamily="34" charset="-122"/>
              </a:rPr>
              <a:t>服务器监听是客户端发来的数据，计算后返回给客户端，客户端把这些数据展示在界面上。</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88379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CB2C66-7B67-364B-8FA0-CE5C9777C475}"/>
              </a:ext>
            </a:extLst>
          </p:cNvPr>
          <p:cNvPicPr>
            <a:picLocks noChangeAspect="1"/>
          </p:cNvPicPr>
          <p:nvPr/>
        </p:nvPicPr>
        <p:blipFill>
          <a:blip r:embed="rId4"/>
          <a:stretch>
            <a:fillRect/>
          </a:stretch>
        </p:blipFill>
        <p:spPr>
          <a:xfrm>
            <a:off x="1326570" y="0"/>
            <a:ext cx="4435231" cy="6858000"/>
          </a:xfrm>
          <a:prstGeom prst="rect">
            <a:avLst/>
          </a:prstGeom>
        </p:spPr>
      </p:pic>
      <p:sp>
        <p:nvSpPr>
          <p:cNvPr id="6" name="文本框 5">
            <a:extLst>
              <a:ext uri="{FF2B5EF4-FFF2-40B4-BE49-F238E27FC236}">
                <a16:creationId xmlns:a16="http://schemas.microsoft.com/office/drawing/2014/main" id="{53B06C7B-ABDB-3E4E-B29F-03942D3EBF20}"/>
              </a:ext>
            </a:extLst>
          </p:cNvPr>
          <p:cNvSpPr txBox="1"/>
          <p:nvPr/>
        </p:nvSpPr>
        <p:spPr>
          <a:xfrm>
            <a:off x="6430201" y="1807535"/>
            <a:ext cx="5265613" cy="4893647"/>
          </a:xfrm>
          <a:prstGeom prst="rect">
            <a:avLst/>
          </a:prstGeom>
          <a:noFill/>
        </p:spPr>
        <p:txBody>
          <a:bodyPr wrap="square" rtlCol="0">
            <a:spAutoFit/>
          </a:bodyPr>
          <a:lstStyle/>
          <a:p>
            <a:r>
              <a:rPr kumimoji="1" lang="zh-CN" altLang="en-US" sz="2400" b="1" dirty="0">
                <a:solidFill>
                  <a:srgbClr val="FF9300"/>
                </a:solidFill>
                <a:latin typeface="Microsoft YaHei" panose="020B0503020204020204" pitchFamily="34" charset="-122"/>
                <a:ea typeface="Microsoft YaHei" panose="020B0503020204020204" pitchFamily="34" charset="-122"/>
              </a:rPr>
              <a:t>服务器端细节：</a:t>
            </a:r>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400" dirty="0" err="1">
                <a:latin typeface="Microsoft YaHei" panose="020B0503020204020204" pitchFamily="34" charset="-122"/>
                <a:ea typeface="Microsoft YaHei" panose="020B0503020204020204" pitchFamily="34" charset="-122"/>
              </a:rPr>
              <a:t>server.accept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表示开始监听，此方法是“干等”，所以不能在主程序中运行是不合适，不然什么都做不了，所以开辟另一个线程去运行这个监听过程</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如果服务器程序一运行就受到一个</a:t>
            </a:r>
            <a:r>
              <a:rPr kumimoji="1" lang="en-US" altLang="zh-CN" sz="2400" dirty="0" err="1">
                <a:latin typeface="Microsoft YaHei" panose="020B0503020204020204" pitchFamily="34" charset="-122"/>
                <a:ea typeface="Microsoft YaHei" panose="020B0503020204020204" pitchFamily="34" charset="-122"/>
              </a:rPr>
              <a:t>BindException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说明需要绑定的端口被其他进程占用，需要先关闭那个进程，才能正常运行。</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输入输出流绑定在</a:t>
            </a:r>
            <a:r>
              <a:rPr kumimoji="1" lang="en-US" altLang="zh-CN" sz="2400" dirty="0">
                <a:latin typeface="Microsoft YaHei" panose="020B0503020204020204" pitchFamily="34" charset="-122"/>
                <a:ea typeface="Microsoft YaHei" panose="020B0503020204020204" pitchFamily="34" charset="-122"/>
              </a:rPr>
              <a:t>socket</a:t>
            </a:r>
          </a:p>
          <a:p>
            <a:pPr marL="457200" indent="-457200">
              <a:buFont typeface="+mj-lt"/>
              <a:buAutoNum type="arabicPeriod"/>
            </a:pP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9351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42169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6813179" y="1609410"/>
            <a:ext cx="4209608" cy="5248590"/>
          </a:xfrm>
          <a:prstGeom prst="rect">
            <a:avLst/>
          </a:prstGeom>
          <a:noFill/>
        </p:spPr>
        <p:txBody>
          <a:bodyPr wrap="square" tIns="360000" bIns="360000" rtlCol="0">
            <a:spAutoFit/>
          </a:bodyPr>
          <a:lstStyle/>
          <a:p>
            <a:pPr marL="571500" lvl="0" indent="-571500">
              <a:lnSpc>
                <a:spcPct val="150000"/>
              </a:lnSpc>
              <a:buFont typeface="Wingdings" pitchFamily="2" charset="2"/>
              <a:buChar char="Ø"/>
            </a:pPr>
            <a:r>
              <a:rPr kumimoji="1" lang="zh-CN" altLang="en-US" dirty="0">
                <a:solidFill>
                  <a:prstClr val="black"/>
                </a:solidFill>
                <a:latin typeface="Microsoft YaHei" panose="020B0503020204020204" pitchFamily="34" charset="-122"/>
                <a:ea typeface="Microsoft YaHei" panose="020B0503020204020204" pitchFamily="34" charset="-122"/>
              </a:rPr>
              <a:t>网络</a:t>
            </a:r>
            <a:endParaRPr kumimoji="1" lang="en-US" altLang="zh-CN" dirty="0">
              <a:solidFill>
                <a:prstClr val="black"/>
              </a:solidFill>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solidFill>
                  <a:prstClr val="black"/>
                </a:solidFill>
                <a:latin typeface="Microsoft YaHei" panose="020B0503020204020204" pitchFamily="34" charset="-122"/>
                <a:ea typeface="Microsoft YaHei" panose="020B0503020204020204" pitchFamily="34" charset="-122"/>
              </a:rPr>
              <a:t>网络基础</a:t>
            </a:r>
            <a:endParaRPr kumimoji="1" lang="en-US" altLang="zh-CN" dirty="0">
              <a:solidFill>
                <a:prstClr val="black"/>
              </a:solidFill>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en-US" altLang="zh-CN" dirty="0">
                <a:solidFill>
                  <a:prstClr val="black"/>
                </a:solidFill>
                <a:latin typeface="Microsoft YaHei" panose="020B0503020204020204" pitchFamily="34" charset="-122"/>
                <a:ea typeface="Microsoft YaHei" panose="020B0503020204020204" pitchFamily="34" charset="-122"/>
              </a:rPr>
              <a:t>C/S</a:t>
            </a:r>
          </a:p>
          <a:p>
            <a:pPr marL="1028700" lvl="1" indent="-571500">
              <a:lnSpc>
                <a:spcPct val="150000"/>
              </a:lnSpc>
              <a:buFont typeface="Wingdings" pitchFamily="2" charset="2"/>
              <a:buChar char="Ø"/>
            </a:pPr>
            <a:r>
              <a:rPr kumimoji="1" lang="en-US" altLang="zh-CN" dirty="0">
                <a:solidFill>
                  <a:prstClr val="black"/>
                </a:solidFill>
                <a:latin typeface="Microsoft YaHei" panose="020B0503020204020204" pitchFamily="34" charset="-122"/>
                <a:ea typeface="Microsoft YaHei" panose="020B0503020204020204" pitchFamily="34" charset="-122"/>
              </a:rPr>
              <a:t>B/S</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客户端</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服务器计算</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Socket</a:t>
            </a: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例子</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en-US" altLang="zh-CN" dirty="0" err="1">
                <a:latin typeface="Microsoft YaHei" panose="020B0503020204020204" pitchFamily="34" charset="-122"/>
                <a:ea typeface="Microsoft YaHei" panose="020B0503020204020204" pitchFamily="34" charset="-122"/>
              </a:rPr>
              <a:t>InetAddress</a:t>
            </a:r>
            <a:r>
              <a:rPr kumimoji="1" lang="zh-CN" altLang="en-US" dirty="0">
                <a:latin typeface="Microsoft YaHei" panose="020B0503020204020204" pitchFamily="34" charset="-122"/>
                <a:ea typeface="Microsoft YaHei" panose="020B0503020204020204" pitchFamily="34" charset="-122"/>
              </a:rPr>
              <a:t>类</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服务多个客户</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发送和接收对象</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示例学习</a:t>
            </a: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E7E39426-AFD9-D140-89E0-2CF3A07C53D3}"/>
              </a:ext>
            </a:extLst>
          </p:cNvPr>
          <p:cNvSpPr txBox="1"/>
          <p:nvPr/>
        </p:nvSpPr>
        <p:spPr>
          <a:xfrm>
            <a:off x="1362636" y="3260757"/>
            <a:ext cx="2563906" cy="584775"/>
          </a:xfrm>
          <a:prstGeom prst="rect">
            <a:avLst/>
          </a:prstGeom>
          <a:solidFill>
            <a:schemeClr val="accent2"/>
          </a:solidFill>
        </p:spPr>
        <p:txBody>
          <a:bodyPr wrap="square" rtlCol="0">
            <a:spAutoFit/>
          </a:bodyPr>
          <a:lstStyle/>
          <a:p>
            <a:r>
              <a:rPr kumimoji="1" lang="zh-CN" altLang="en-US" sz="3200" dirty="0">
                <a:solidFill>
                  <a:schemeClr val="bg1"/>
                </a:solidFill>
                <a:latin typeface="Microsoft YaHei" panose="020B0503020204020204" pitchFamily="34" charset="-122"/>
                <a:ea typeface="Microsoft YaHei" panose="020B0503020204020204" pitchFamily="34" charset="-122"/>
              </a:rPr>
              <a:t>这节课讲啥？</a:t>
            </a:r>
          </a:p>
        </p:txBody>
      </p:sp>
      <p:sp>
        <p:nvSpPr>
          <p:cNvPr id="5" name="右箭头 4">
            <a:extLst>
              <a:ext uri="{FF2B5EF4-FFF2-40B4-BE49-F238E27FC236}">
                <a16:creationId xmlns:a16="http://schemas.microsoft.com/office/drawing/2014/main" id="{02574683-9260-0046-AB23-E330BDC11C49}"/>
              </a:ext>
            </a:extLst>
          </p:cNvPr>
          <p:cNvSpPr/>
          <p:nvPr/>
        </p:nvSpPr>
        <p:spPr>
          <a:xfrm>
            <a:off x="4787152" y="3325906"/>
            <a:ext cx="591671" cy="42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674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3B06C7B-ABDB-3E4E-B29F-03942D3EBF20}"/>
              </a:ext>
            </a:extLst>
          </p:cNvPr>
          <p:cNvSpPr txBox="1"/>
          <p:nvPr/>
        </p:nvSpPr>
        <p:spPr>
          <a:xfrm>
            <a:off x="1169581" y="1765005"/>
            <a:ext cx="10526233" cy="4154984"/>
          </a:xfrm>
          <a:prstGeom prst="rect">
            <a:avLst/>
          </a:prstGeom>
          <a:noFill/>
        </p:spPr>
        <p:txBody>
          <a:bodyPr wrap="square" rtlCol="0">
            <a:spAutoFit/>
          </a:bodyPr>
          <a:lstStyle/>
          <a:p>
            <a:r>
              <a:rPr kumimoji="1" lang="en-US" altLang="zh-CN" sz="2400" b="1" dirty="0">
                <a:solidFill>
                  <a:srgbClr val="FF9300"/>
                </a:solidFill>
                <a:latin typeface="Microsoft YaHei" panose="020B0503020204020204" pitchFamily="34" charset="-122"/>
                <a:ea typeface="Microsoft YaHei" panose="020B0503020204020204" pitchFamily="34" charset="-122"/>
              </a:rPr>
              <a:t>JavaFX</a:t>
            </a:r>
            <a:r>
              <a:rPr kumimoji="1" lang="zh-CN" altLang="en-US" sz="2400" b="1" dirty="0">
                <a:solidFill>
                  <a:srgbClr val="FF9300"/>
                </a:solidFill>
                <a:latin typeface="Microsoft YaHei" panose="020B0503020204020204" pitchFamily="34" charset="-122"/>
                <a:ea typeface="Microsoft YaHei" panose="020B0503020204020204" pitchFamily="34" charset="-122"/>
              </a:rPr>
              <a:t>部分简介：</a:t>
            </a:r>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像所有的界面编程（</a:t>
            </a:r>
            <a:r>
              <a:rPr kumimoji="1" lang="en-US" altLang="zh-CN" sz="2400" dirty="0">
                <a:latin typeface="Microsoft YaHei" panose="020B0503020204020204" pitchFamily="34" charset="-122"/>
                <a:ea typeface="Microsoft YaHei" panose="020B0503020204020204" pitchFamily="34" charset="-122"/>
              </a:rPr>
              <a:t>Android</a:t>
            </a:r>
            <a:r>
              <a:rPr kumimoji="1" lang="zh-CN" altLang="en-US" sz="2400" dirty="0">
                <a:latin typeface="Microsoft YaHei" panose="020B0503020204020204" pitchFamily="34" charset="-122"/>
                <a:ea typeface="Microsoft YaHei" panose="020B0503020204020204" pitchFamily="34" charset="-122"/>
              </a:rPr>
              <a:t>就是这样）一样，</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的界面一样是单线程的。也就是说只有一个主线程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Android</a:t>
            </a:r>
            <a:r>
              <a:rPr kumimoji="1" lang="zh-CN" altLang="en-US" sz="2400" dirty="0">
                <a:latin typeface="Microsoft YaHei" panose="020B0503020204020204" pitchFamily="34" charset="-122"/>
                <a:ea typeface="Microsoft YaHei" panose="020B0503020204020204" pitchFamily="34" charset="-122"/>
              </a:rPr>
              <a:t>系统里面叫</a:t>
            </a:r>
            <a:r>
              <a:rPr kumimoji="1" lang="en-US" altLang="zh-CN" sz="2400" dirty="0">
                <a:latin typeface="Microsoft YaHei" panose="020B0503020204020204" pitchFamily="34" charset="-122"/>
                <a:ea typeface="Microsoft YaHei" panose="020B0503020204020204" pitchFamily="34" charset="-122"/>
              </a:rPr>
              <a:t>UI</a:t>
            </a:r>
            <a:r>
              <a:rPr kumimoji="1" lang="zh-CN" altLang="en-US" sz="2400" dirty="0">
                <a:latin typeface="Microsoft YaHei" panose="020B0503020204020204" pitchFamily="34" charset="-122"/>
                <a:ea typeface="Microsoft YaHei" panose="020B0503020204020204" pitchFamily="34" charset="-122"/>
              </a:rPr>
              <a:t>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中负责访问和修改界面的线程叫做</a:t>
            </a:r>
            <a:r>
              <a:rPr kumimoji="1" lang="en-US" altLang="zh-CN" sz="2400" dirty="0">
                <a:latin typeface="Microsoft YaHei" panose="020B0503020204020204" pitchFamily="34" charset="-122"/>
                <a:ea typeface="Microsoft YaHei" panose="020B0503020204020204" pitchFamily="34" charset="-122"/>
              </a:rPr>
              <a:t>Application Thread,</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修改界面的工作必须要由</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Application Thread</a:t>
            </a:r>
            <a:r>
              <a:rPr kumimoji="1" lang="zh-CN" altLang="en-US" sz="2400" dirty="0">
                <a:latin typeface="Microsoft YaHei" panose="020B0503020204020204" pitchFamily="34" charset="-122"/>
                <a:ea typeface="Microsoft YaHei" panose="020B0503020204020204" pitchFamily="34" charset="-122"/>
              </a:rPr>
              <a:t>来完成，由其它线程来完成不是线程安全的。</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但如果在其他线程有需要更新界面数据的话，</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提供了一个工具方法，可以把修改界面的工作放到一个队列中，等到</a:t>
            </a:r>
            <a:r>
              <a:rPr kumimoji="1" lang="en-US" altLang="zh-CN" sz="2400" dirty="0">
                <a:latin typeface="Microsoft YaHei" panose="020B0503020204020204" pitchFamily="34" charset="-122"/>
                <a:ea typeface="Microsoft YaHei" panose="020B0503020204020204" pitchFamily="34" charset="-122"/>
              </a:rPr>
              <a:t>Application Thread</a:t>
            </a:r>
            <a:r>
              <a:rPr kumimoji="1" lang="zh-CN" altLang="en-US" sz="2400" dirty="0">
                <a:latin typeface="Microsoft YaHei" panose="020B0503020204020204" pitchFamily="34" charset="-122"/>
                <a:ea typeface="Microsoft YaHei" panose="020B0503020204020204" pitchFamily="34" charset="-122"/>
              </a:rPr>
              <a:t>空闲的时候，它就会自动执行队列中修改界面的工作了</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Platform.runLater</a:t>
            </a:r>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912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F818C5-CB76-614A-8050-5FC11F4AE171}"/>
              </a:ext>
            </a:extLst>
          </p:cNvPr>
          <p:cNvPicPr>
            <a:picLocks noChangeAspect="1"/>
          </p:cNvPicPr>
          <p:nvPr/>
        </p:nvPicPr>
        <p:blipFill>
          <a:blip r:embed="rId4"/>
          <a:stretch>
            <a:fillRect/>
          </a:stretch>
        </p:blipFill>
        <p:spPr>
          <a:xfrm>
            <a:off x="1813645" y="0"/>
            <a:ext cx="4099034" cy="6858000"/>
          </a:xfrm>
          <a:prstGeom prst="rect">
            <a:avLst/>
          </a:prstGeom>
        </p:spPr>
      </p:pic>
      <p:pic>
        <p:nvPicPr>
          <p:cNvPr id="3" name="图片 2">
            <a:extLst>
              <a:ext uri="{FF2B5EF4-FFF2-40B4-BE49-F238E27FC236}">
                <a16:creationId xmlns:a16="http://schemas.microsoft.com/office/drawing/2014/main" id="{E0F60549-5A32-8047-A5A0-7D12045B1F6D}"/>
              </a:ext>
            </a:extLst>
          </p:cNvPr>
          <p:cNvPicPr>
            <a:picLocks noChangeAspect="1"/>
          </p:cNvPicPr>
          <p:nvPr/>
        </p:nvPicPr>
        <p:blipFill>
          <a:blip r:embed="rId5"/>
          <a:stretch>
            <a:fillRect/>
          </a:stretch>
        </p:blipFill>
        <p:spPr>
          <a:xfrm>
            <a:off x="6279323" y="360399"/>
            <a:ext cx="4787900" cy="2578100"/>
          </a:xfrm>
          <a:prstGeom prst="rect">
            <a:avLst/>
          </a:prstGeom>
        </p:spPr>
      </p:pic>
      <p:sp>
        <p:nvSpPr>
          <p:cNvPr id="11" name="文本框 10">
            <a:extLst>
              <a:ext uri="{FF2B5EF4-FFF2-40B4-BE49-F238E27FC236}">
                <a16:creationId xmlns:a16="http://schemas.microsoft.com/office/drawing/2014/main" id="{5C46441B-C221-A84E-8BFF-75466621D537}"/>
              </a:ext>
            </a:extLst>
          </p:cNvPr>
          <p:cNvSpPr txBox="1"/>
          <p:nvPr/>
        </p:nvSpPr>
        <p:spPr>
          <a:xfrm>
            <a:off x="6279323" y="3338623"/>
            <a:ext cx="5629142" cy="3170099"/>
          </a:xfrm>
          <a:prstGeom prst="rect">
            <a:avLst/>
          </a:prstGeom>
          <a:noFill/>
        </p:spPr>
        <p:txBody>
          <a:bodyPr wrap="square" rtlCol="0">
            <a:spAutoFit/>
          </a:bodyPr>
          <a:lstStyle/>
          <a:p>
            <a:r>
              <a:rPr kumimoji="1" lang="zh-CN" altLang="en-US" sz="2000" b="1" dirty="0">
                <a:solidFill>
                  <a:srgbClr val="FF9300"/>
                </a:solidFill>
                <a:latin typeface="Microsoft YaHei" panose="020B0503020204020204" pitchFamily="34" charset="-122"/>
                <a:ea typeface="Microsoft YaHei" panose="020B0503020204020204" pitchFamily="34" charset="-122"/>
              </a:rPr>
              <a:t>客户端细节：</a:t>
            </a:r>
            <a:endParaRPr kumimoji="1" lang="en-US" altLang="zh-CN" sz="2000" b="1" dirty="0">
              <a:solidFill>
                <a:srgbClr val="FF9300"/>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000" dirty="0">
                <a:latin typeface="Microsoft YaHei" panose="020B0503020204020204" pitchFamily="34" charset="-122"/>
                <a:ea typeface="Microsoft YaHei" panose="020B0503020204020204" pitchFamily="34" charset="-122"/>
              </a:rPr>
              <a:t>Socket</a:t>
            </a:r>
            <a:r>
              <a:rPr kumimoji="1" lang="zh-CN" altLang="en-US" sz="2000" dirty="0">
                <a:latin typeface="Microsoft YaHei" panose="020B0503020204020204" pitchFamily="34" charset="-122"/>
                <a:ea typeface="Microsoft YaHei" panose="020B0503020204020204" pitchFamily="34" charset="-122"/>
              </a:rPr>
              <a:t>中的目标</a:t>
            </a:r>
            <a:r>
              <a:rPr kumimoji="1" lang="en-US" altLang="zh-CN" sz="2000" dirty="0" err="1">
                <a:latin typeface="Microsoft YaHei" panose="020B0503020204020204" pitchFamily="34" charset="-122"/>
                <a:ea typeface="Microsoft YaHei" panose="020B0503020204020204" pitchFamily="34" charset="-122"/>
              </a:rPr>
              <a:t>ip</a:t>
            </a:r>
            <a:r>
              <a:rPr kumimoji="1" lang="zh-CN" altLang="en-US" sz="2000" dirty="0">
                <a:latin typeface="Microsoft YaHei" panose="020B0503020204020204" pitchFamily="34" charset="-122"/>
                <a:ea typeface="Microsoft YaHei" panose="020B0503020204020204" pitchFamily="34" charset="-122"/>
              </a:rPr>
              <a:t>用了</a:t>
            </a:r>
            <a:r>
              <a:rPr kumimoji="1" lang="en-US" altLang="zh-CN" sz="2000" dirty="0">
                <a:latin typeface="Microsoft YaHei" panose="020B0503020204020204" pitchFamily="34" charset="-122"/>
                <a:ea typeface="Microsoft YaHei" panose="020B0503020204020204" pitchFamily="34" charset="-122"/>
              </a:rPr>
              <a:t>localhost</a:t>
            </a:r>
            <a:r>
              <a:rPr kumimoji="1" lang="zh-CN" altLang="en-US" sz="2000" dirty="0">
                <a:latin typeface="Microsoft YaHei" panose="020B0503020204020204" pitchFamily="34" charset="-122"/>
                <a:ea typeface="Microsoft YaHei" panose="020B0503020204020204" pitchFamily="34" charset="-122"/>
              </a:rPr>
              <a:t>，表示是此时运行的计算机即当服务端也当客户端，如果服务端和客户端分别运行在不同计算机，这个</a:t>
            </a:r>
            <a:r>
              <a:rPr kumimoji="1" lang="en-US" altLang="zh-CN" sz="2000" dirty="0">
                <a:latin typeface="Microsoft YaHei" panose="020B0503020204020204" pitchFamily="34" charset="-122"/>
                <a:ea typeface="Microsoft YaHei" panose="020B0503020204020204" pitchFamily="34" charset="-122"/>
              </a:rPr>
              <a:t>localhost</a:t>
            </a:r>
            <a:r>
              <a:rPr kumimoji="1" lang="zh-CN" altLang="en-US" sz="2000" dirty="0">
                <a:latin typeface="Microsoft YaHei" panose="020B0503020204020204" pitchFamily="34" charset="-122"/>
                <a:ea typeface="Microsoft YaHei" panose="020B0503020204020204" pitchFamily="34" charset="-122"/>
              </a:rPr>
              <a:t>要改为服务器端电脑的</a:t>
            </a:r>
            <a:r>
              <a:rPr kumimoji="1" lang="en-US" altLang="zh-CN" sz="2000" dirty="0" err="1">
                <a:latin typeface="Microsoft YaHei" panose="020B0503020204020204" pitchFamily="34" charset="-122"/>
                <a:ea typeface="Microsoft YaHei" panose="020B0503020204020204" pitchFamily="34" charset="-122"/>
              </a:rPr>
              <a:t>ip</a:t>
            </a:r>
            <a:r>
              <a:rPr kumimoji="1" lang="zh-CN" altLang="en-US" sz="2000" dirty="0">
                <a:latin typeface="Microsoft YaHei" panose="020B0503020204020204" pitchFamily="34" charset="-122"/>
                <a:ea typeface="Microsoft YaHei" panose="020B0503020204020204" pitchFamily="34" charset="-122"/>
              </a:rPr>
              <a:t>地址。</a:t>
            </a:r>
            <a:endParaRPr kumimoji="1"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latin typeface="Microsoft YaHei" panose="020B0503020204020204" pitchFamily="34" charset="-122"/>
                <a:ea typeface="Microsoft YaHei" panose="020B0503020204020204" pitchFamily="34" charset="-122"/>
              </a:rPr>
              <a:t>创建</a:t>
            </a:r>
            <a:r>
              <a:rPr kumimoji="1" lang="en-US" altLang="zh-CN" sz="2000" dirty="0">
                <a:latin typeface="Microsoft YaHei" panose="020B0503020204020204" pitchFamily="34" charset="-122"/>
                <a:ea typeface="Microsoft YaHei" panose="020B0503020204020204" pitchFamily="34" charset="-122"/>
              </a:rPr>
              <a:t>socket</a:t>
            </a:r>
            <a:r>
              <a:rPr kumimoji="1" lang="zh-CN" altLang="en-US" sz="2000" dirty="0">
                <a:latin typeface="Microsoft YaHei" panose="020B0503020204020204" pitchFamily="34" charset="-122"/>
                <a:ea typeface="Microsoft YaHei" panose="020B0503020204020204" pitchFamily="34" charset="-122"/>
              </a:rPr>
              <a:t>的时候必须指定</a:t>
            </a:r>
            <a:r>
              <a:rPr kumimoji="1" lang="en-US" altLang="zh-CN" sz="2000" dirty="0">
                <a:latin typeface="Microsoft YaHei" panose="020B0503020204020204" pitchFamily="34" charset="-122"/>
                <a:ea typeface="Microsoft YaHei" panose="020B0503020204020204" pitchFamily="34" charset="-122"/>
              </a:rPr>
              <a:t>port</a:t>
            </a:r>
            <a:r>
              <a:rPr kumimoji="1" lang="zh-CN" altLang="en-US" sz="2000" dirty="0">
                <a:latin typeface="Microsoft YaHei" panose="020B0503020204020204" pitchFamily="34" charset="-122"/>
                <a:ea typeface="Microsoft YaHei" panose="020B0503020204020204" pitchFamily="34" charset="-122"/>
              </a:rPr>
              <a:t>，不然会“走错门”</a:t>
            </a:r>
            <a:endParaRPr kumimoji="1"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latin typeface="Microsoft YaHei" panose="020B0503020204020204" pitchFamily="34" charset="-122"/>
                <a:ea typeface="Microsoft YaHei" panose="020B0503020204020204" pitchFamily="34" charset="-122"/>
              </a:rPr>
              <a:t>如果服务器端没有运行，客户端会因连接异常</a:t>
            </a:r>
            <a:r>
              <a:rPr kumimoji="1" lang="en-US" altLang="zh-CN" sz="2000" dirty="0" err="1">
                <a:latin typeface="Microsoft YaHei" panose="020B0503020204020204" pitchFamily="34" charset="-122"/>
                <a:ea typeface="Microsoft YaHei" panose="020B0503020204020204" pitchFamily="34" charset="-122"/>
              </a:rPr>
              <a:t>connectionException</a:t>
            </a:r>
            <a:r>
              <a:rPr kumimoji="1" lang="zh-CN" altLang="en-US" sz="2000" dirty="0">
                <a:latin typeface="Microsoft YaHei" panose="020B0503020204020204" pitchFamily="34" charset="-122"/>
                <a:ea typeface="Microsoft YaHei" panose="020B0503020204020204" pitchFamily="34" charset="-122"/>
              </a:rPr>
              <a:t>而终止</a:t>
            </a:r>
            <a:endParaRPr kumimoji="1"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latin typeface="Microsoft YaHei" panose="020B0503020204020204" pitchFamily="34" charset="-122"/>
                <a:ea typeface="Microsoft YaHei" panose="020B0503020204020204" pitchFamily="34" charset="-122"/>
              </a:rPr>
              <a:t>输入输出流绑定在</a:t>
            </a:r>
            <a:r>
              <a:rPr kumimoji="1" lang="en-US" altLang="zh-CN" sz="2000" dirty="0">
                <a:latin typeface="Microsoft YaHei" panose="020B0503020204020204" pitchFamily="34" charset="-122"/>
                <a:ea typeface="Microsoft YaHei" panose="020B0503020204020204" pitchFamily="34" charset="-122"/>
              </a:rPr>
              <a:t>socket</a:t>
            </a:r>
            <a:r>
              <a:rPr kumimoji="1" lang="zh-CN" altLang="en-US" sz="2000" dirty="0">
                <a:latin typeface="Microsoft YaHei" panose="020B0503020204020204" pitchFamily="34" charset="-122"/>
                <a:ea typeface="Microsoft YaHei" panose="020B0503020204020204" pitchFamily="34" charset="-122"/>
              </a:rPr>
              <a:t>中</a:t>
            </a: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188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3.</a:t>
            </a:r>
            <a:r>
              <a:rPr kumimoji="1" lang="zh-CN" altLang="en-US" sz="4800" dirty="0">
                <a:ea typeface="Microsoft YaHei" panose="020B0503020204020204" pitchFamily="34" charset="-122"/>
              </a:rPr>
              <a:t> </a:t>
            </a:r>
            <a:r>
              <a:rPr kumimoji="1" lang="en-US" altLang="zh-CN" sz="4800" dirty="0" err="1">
                <a:ea typeface="Microsoft YaHei" panose="020B0503020204020204" pitchFamily="34" charset="-122"/>
              </a:rPr>
              <a:t>InetAdress</a:t>
            </a:r>
            <a:r>
              <a:rPr kumimoji="1" lang="zh-CN" altLang="en-US" sz="4800" dirty="0">
                <a:ea typeface="Microsoft YaHei" panose="020B0503020204020204" pitchFamily="34" charset="-122"/>
              </a:rPr>
              <a:t>类</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306782"/>
            <a:ext cx="10309004" cy="2196883"/>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服务器程序可以用</a:t>
            </a:r>
            <a:r>
              <a:rPr kumimoji="1" lang="en-US" altLang="zh-CN" sz="2400" dirty="0" err="1">
                <a:latin typeface="Microsoft YaHei" panose="020B0503020204020204" pitchFamily="34" charset="-122"/>
                <a:ea typeface="Microsoft YaHei" panose="020B0503020204020204" pitchFamily="34" charset="-122"/>
              </a:rPr>
              <a:t>InetAdress</a:t>
            </a:r>
            <a:r>
              <a:rPr kumimoji="1" lang="zh-CN" altLang="en-US" sz="2400" dirty="0">
                <a:latin typeface="Microsoft YaHei" panose="020B0503020204020204" pitchFamily="34" charset="-122"/>
                <a:ea typeface="Microsoft YaHei" panose="020B0503020204020204" pitchFamily="34" charset="-122"/>
              </a:rPr>
              <a:t>类获取客户端的</a:t>
            </a:r>
            <a:r>
              <a:rPr kumimoji="1" lang="en-US" altLang="zh-CN" sz="2400" dirty="0">
                <a:latin typeface="Microsoft YaHei" panose="020B0503020204020204" pitchFamily="34" charset="-122"/>
                <a:ea typeface="Microsoft YaHei" panose="020B0503020204020204" pitchFamily="34" charset="-122"/>
              </a:rPr>
              <a:t>IP</a:t>
            </a:r>
            <a:r>
              <a:rPr kumimoji="1" lang="zh-CN" altLang="en-US" sz="2400" dirty="0">
                <a:latin typeface="Microsoft YaHei" panose="020B0503020204020204" pitchFamily="34" charset="-122"/>
                <a:ea typeface="Microsoft YaHei" panose="020B0503020204020204" pitchFamily="34" charset="-122"/>
              </a:rPr>
              <a:t>地址和主机名字等信息</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en-US" altLang="zh-CN" sz="2400" dirty="0" err="1">
                <a:latin typeface="Microsoft YaHei" panose="020B0503020204020204" pitchFamily="34" charset="-122"/>
                <a:ea typeface="Microsoft YaHei" panose="020B0503020204020204" pitchFamily="34" charset="-122"/>
              </a:rPr>
              <a:t>InetAdress</a:t>
            </a:r>
            <a:r>
              <a:rPr kumimoji="1" lang="zh-CN" altLang="en-US" sz="2400" dirty="0">
                <a:latin typeface="Microsoft YaHei" panose="020B0503020204020204" pitchFamily="34" charset="-122"/>
                <a:ea typeface="Microsoft YaHei" panose="020B0503020204020204" pitchFamily="34" charset="-122"/>
              </a:rPr>
              <a:t> 像是一个信息的包装类</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5427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基础：</a:t>
            </a:r>
            <a:r>
              <a:rPr kumimoji="1" lang="en-US" altLang="zh-CN" sz="4800" dirty="0">
                <a:ea typeface="Microsoft YaHei" panose="020B0503020204020204" pitchFamily="34" charset="-122"/>
              </a:rPr>
              <a:t>IP</a:t>
            </a:r>
            <a:r>
              <a:rPr kumimoji="1" lang="zh-CN" altLang="en-US" sz="4800" dirty="0">
                <a:ea typeface="Microsoft YaHei" panose="020B0503020204020204" pitchFamily="34" charset="-122"/>
              </a:rPr>
              <a:t>地址和互联网主机名的关联</a:t>
            </a:r>
          </a:p>
        </p:txBody>
      </p:sp>
      <p:pic>
        <p:nvPicPr>
          <p:cNvPr id="3" name="图片 2">
            <a:extLst>
              <a:ext uri="{FF2B5EF4-FFF2-40B4-BE49-F238E27FC236}">
                <a16:creationId xmlns:a16="http://schemas.microsoft.com/office/drawing/2014/main" id="{40F97700-9649-6941-9E23-344A30E039AD}"/>
              </a:ext>
            </a:extLst>
          </p:cNvPr>
          <p:cNvPicPr>
            <a:picLocks noChangeAspect="1"/>
          </p:cNvPicPr>
          <p:nvPr/>
        </p:nvPicPr>
        <p:blipFill>
          <a:blip r:embed="rId4"/>
          <a:stretch>
            <a:fillRect/>
          </a:stretch>
        </p:blipFill>
        <p:spPr>
          <a:xfrm>
            <a:off x="2292926" y="4130639"/>
            <a:ext cx="7606145" cy="2621036"/>
          </a:xfrm>
          <a:prstGeom prst="rect">
            <a:avLst/>
          </a:prstGeom>
          <a:ln>
            <a:solidFill>
              <a:schemeClr val="accent2"/>
            </a:solidFill>
          </a:ln>
        </p:spPr>
      </p:pic>
      <p:sp>
        <p:nvSpPr>
          <p:cNvPr id="7" name="文本框 6">
            <a:extLst>
              <a:ext uri="{FF2B5EF4-FFF2-40B4-BE49-F238E27FC236}">
                <a16:creationId xmlns:a16="http://schemas.microsoft.com/office/drawing/2014/main" id="{7C8168CB-3EA8-CA4A-BF1F-8AD28A1EB745}"/>
              </a:ext>
            </a:extLst>
          </p:cNvPr>
          <p:cNvSpPr txBox="1"/>
          <p:nvPr/>
        </p:nvSpPr>
        <p:spPr>
          <a:xfrm>
            <a:off x="978195" y="2076205"/>
            <a:ext cx="10079461" cy="954107"/>
          </a:xfrm>
          <a:prstGeom prst="rect">
            <a:avLst/>
          </a:prstGeom>
          <a:solidFill>
            <a:schemeClr val="accent2"/>
          </a:solidFill>
        </p:spPr>
        <p:txBody>
          <a:bodyPr wrap="square" rtlCol="0">
            <a:spAutoFit/>
          </a:bodyPr>
          <a:lstStyle/>
          <a:p>
            <a:r>
              <a:rPr kumimoji="1" lang="zh-CN" altLang="en-US" sz="2800" dirty="0">
                <a:solidFill>
                  <a:schemeClr val="bg1"/>
                </a:solidFill>
              </a:rPr>
              <a:t>大家上一个网站，你在浏览器里面输入的内容是什么？是</a:t>
            </a:r>
            <a:r>
              <a:rPr kumimoji="1" lang="en-US" altLang="zh-CN" sz="2800" dirty="0">
                <a:solidFill>
                  <a:schemeClr val="bg1"/>
                </a:solidFill>
              </a:rPr>
              <a:t>10.1.2.23</a:t>
            </a:r>
            <a:r>
              <a:rPr kumimoji="1" lang="zh-CN" altLang="en-US" sz="2800" dirty="0">
                <a:solidFill>
                  <a:schemeClr val="bg1"/>
                </a:solidFill>
              </a:rPr>
              <a:t> 这样的</a:t>
            </a:r>
            <a:r>
              <a:rPr kumimoji="1" lang="en-US" altLang="zh-CN" sz="2800" dirty="0" err="1">
                <a:solidFill>
                  <a:schemeClr val="bg1"/>
                </a:solidFill>
              </a:rPr>
              <a:t>ip</a:t>
            </a:r>
            <a:r>
              <a:rPr kumimoji="1" lang="zh-CN" altLang="en-US" sz="2800" dirty="0">
                <a:solidFill>
                  <a:schemeClr val="bg1"/>
                </a:solidFill>
              </a:rPr>
              <a:t>地址吗？ 还是 </a:t>
            </a:r>
            <a:r>
              <a:rPr kumimoji="1" lang="en-US" altLang="zh-CN" sz="2800" dirty="0">
                <a:solidFill>
                  <a:schemeClr val="bg1"/>
                </a:solidFill>
                <a:hlinkClick r:id="rId5">
                  <a:extLst>
                    <a:ext uri="{A12FA001-AC4F-418D-AE19-62706E023703}">
                      <ahyp:hlinkClr xmlns:ahyp="http://schemas.microsoft.com/office/drawing/2018/hyperlinkcolor" val="tx"/>
                    </a:ext>
                  </a:extLst>
                </a:hlinkClick>
              </a:rPr>
              <a:t>www.baidu.com</a:t>
            </a:r>
            <a:r>
              <a:rPr kumimoji="1" lang="zh-CN" altLang="en-US" sz="2800" dirty="0">
                <a:solidFill>
                  <a:schemeClr val="bg1"/>
                </a:solidFill>
              </a:rPr>
              <a:t>这样的域名？</a:t>
            </a:r>
          </a:p>
        </p:txBody>
      </p:sp>
      <p:sp>
        <p:nvSpPr>
          <p:cNvPr id="8" name="文本框 7">
            <a:extLst>
              <a:ext uri="{FF2B5EF4-FFF2-40B4-BE49-F238E27FC236}">
                <a16:creationId xmlns:a16="http://schemas.microsoft.com/office/drawing/2014/main" id="{40BFC2F9-1686-D840-8999-2DB4616B681E}"/>
              </a:ext>
            </a:extLst>
          </p:cNvPr>
          <p:cNvSpPr txBox="1"/>
          <p:nvPr/>
        </p:nvSpPr>
        <p:spPr>
          <a:xfrm>
            <a:off x="7251405" y="3360140"/>
            <a:ext cx="2041452" cy="461665"/>
          </a:xfrm>
          <a:prstGeom prst="rect">
            <a:avLst/>
          </a:prstGeom>
          <a:solidFill>
            <a:schemeClr val="accent2"/>
          </a:solidFill>
        </p:spPr>
        <p:txBody>
          <a:bodyPr wrap="square" rtlCol="0">
            <a:spAutoFit/>
          </a:bodyPr>
          <a:lstStyle/>
          <a:p>
            <a:r>
              <a:rPr kumimoji="1" lang="zh-CN" altLang="en-US" sz="2400" dirty="0">
                <a:solidFill>
                  <a:schemeClr val="bg1"/>
                </a:solidFill>
              </a:rPr>
              <a:t>主机名</a:t>
            </a:r>
            <a:r>
              <a:rPr kumimoji="1" lang="en-US" altLang="zh-CN" sz="2400" dirty="0">
                <a:solidFill>
                  <a:schemeClr val="bg1"/>
                </a:solidFill>
              </a:rPr>
              <a:t>/</a:t>
            </a:r>
            <a:r>
              <a:rPr kumimoji="1" lang="zh-CN" altLang="en-US" sz="2400" dirty="0">
                <a:solidFill>
                  <a:schemeClr val="bg1"/>
                </a:solidFill>
              </a:rPr>
              <a:t>域名</a:t>
            </a:r>
          </a:p>
        </p:txBody>
      </p:sp>
      <p:cxnSp>
        <p:nvCxnSpPr>
          <p:cNvPr id="13" name="直线箭头连接符 12">
            <a:extLst>
              <a:ext uri="{FF2B5EF4-FFF2-40B4-BE49-F238E27FC236}">
                <a16:creationId xmlns:a16="http://schemas.microsoft.com/office/drawing/2014/main" id="{9F7CC176-919E-C248-90E4-C8A556954682}"/>
              </a:ext>
            </a:extLst>
          </p:cNvPr>
          <p:cNvCxnSpPr>
            <a:cxnSpLocks/>
            <a:stCxn id="8" idx="2"/>
          </p:cNvCxnSpPr>
          <p:nvPr/>
        </p:nvCxnSpPr>
        <p:spPr>
          <a:xfrm flipH="1">
            <a:off x="7602279" y="3821805"/>
            <a:ext cx="669852" cy="519820"/>
          </a:xfrm>
          <a:prstGeom prst="straightConnector1">
            <a:avLst/>
          </a:prstGeom>
          <a:ln w="1143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A41CE7E-DBA1-954B-AA30-D8E9DF7552CA}"/>
              </a:ext>
            </a:extLst>
          </p:cNvPr>
          <p:cNvSpPr txBox="1"/>
          <p:nvPr/>
        </p:nvSpPr>
        <p:spPr>
          <a:xfrm>
            <a:off x="2899144" y="3394404"/>
            <a:ext cx="2041452" cy="461665"/>
          </a:xfrm>
          <a:prstGeom prst="rect">
            <a:avLst/>
          </a:prstGeom>
          <a:solidFill>
            <a:schemeClr val="accent2"/>
          </a:solidFill>
        </p:spPr>
        <p:txBody>
          <a:bodyPr wrap="square" rtlCol="0">
            <a:spAutoFit/>
          </a:bodyPr>
          <a:lstStyle/>
          <a:p>
            <a:r>
              <a:rPr kumimoji="1" lang="en-US" altLang="zh-CN" sz="2400" dirty="0">
                <a:solidFill>
                  <a:schemeClr val="bg1"/>
                </a:solidFill>
              </a:rPr>
              <a:t>IP</a:t>
            </a:r>
            <a:r>
              <a:rPr kumimoji="1" lang="zh-CN" altLang="en-US" sz="2400" dirty="0">
                <a:solidFill>
                  <a:schemeClr val="bg1"/>
                </a:solidFill>
              </a:rPr>
              <a:t>地址 </a:t>
            </a:r>
            <a:r>
              <a:rPr kumimoji="1" lang="en-US" altLang="zh-CN" sz="2400" dirty="0">
                <a:solidFill>
                  <a:schemeClr val="bg1"/>
                </a:solidFill>
              </a:rPr>
              <a:t>180...</a:t>
            </a:r>
            <a:endParaRPr kumimoji="1" lang="zh-CN" altLang="en-US" sz="2400" dirty="0">
              <a:solidFill>
                <a:schemeClr val="bg1"/>
              </a:solidFill>
            </a:endParaRPr>
          </a:p>
        </p:txBody>
      </p:sp>
      <p:cxnSp>
        <p:nvCxnSpPr>
          <p:cNvPr id="18" name="直线箭头连接符 17">
            <a:extLst>
              <a:ext uri="{FF2B5EF4-FFF2-40B4-BE49-F238E27FC236}">
                <a16:creationId xmlns:a16="http://schemas.microsoft.com/office/drawing/2014/main" id="{F20F31CC-48C2-0B44-98EC-54FB4FC1B3D8}"/>
              </a:ext>
            </a:extLst>
          </p:cNvPr>
          <p:cNvCxnSpPr>
            <a:stCxn id="14" idx="2"/>
          </p:cNvCxnSpPr>
          <p:nvPr/>
        </p:nvCxnSpPr>
        <p:spPr>
          <a:xfrm>
            <a:off x="3919870" y="3856069"/>
            <a:ext cx="1020726" cy="971113"/>
          </a:xfrm>
          <a:prstGeom prst="straightConnector1">
            <a:avLst/>
          </a:prstGeom>
          <a:ln w="1143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2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err="1">
                <a:ea typeface="Microsoft YaHei" panose="020B0503020204020204" pitchFamily="34" charset="-122"/>
              </a:rPr>
              <a:t>InetAdress</a:t>
            </a:r>
            <a:r>
              <a:rPr kumimoji="1" lang="zh-CN" altLang="en-US" sz="4800" dirty="0">
                <a:ea typeface="Microsoft YaHei" panose="020B0503020204020204" pitchFamily="34" charset="-122"/>
              </a:rPr>
              <a:t>类</a:t>
            </a:r>
          </a:p>
        </p:txBody>
      </p:sp>
      <p:sp>
        <p:nvSpPr>
          <p:cNvPr id="3" name="文本框 2">
            <a:extLst>
              <a:ext uri="{FF2B5EF4-FFF2-40B4-BE49-F238E27FC236}">
                <a16:creationId xmlns:a16="http://schemas.microsoft.com/office/drawing/2014/main" id="{043596A3-F517-FC41-80C5-00E906F3B442}"/>
              </a:ext>
            </a:extLst>
          </p:cNvPr>
          <p:cNvSpPr txBox="1"/>
          <p:nvPr/>
        </p:nvSpPr>
        <p:spPr>
          <a:xfrm>
            <a:off x="5075274" y="4338083"/>
            <a:ext cx="2041451" cy="461665"/>
          </a:xfrm>
          <a:prstGeom prst="rect">
            <a:avLst/>
          </a:prstGeom>
          <a:solidFill>
            <a:srgbClr val="FF9300"/>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24851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4.</a:t>
            </a:r>
            <a:r>
              <a:rPr kumimoji="1" lang="zh-CN" altLang="en-US" sz="4800" dirty="0">
                <a:ea typeface="Microsoft YaHei" panose="020B0503020204020204" pitchFamily="34" charset="-122"/>
              </a:rPr>
              <a:t> 服务多个客户</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223654"/>
            <a:ext cx="10309004"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一个服务器可以为多个客户服务，对每个客户端的连接可以由一个线程来处理。</a:t>
            </a:r>
          </a:p>
        </p:txBody>
      </p:sp>
      <p:pic>
        <p:nvPicPr>
          <p:cNvPr id="3" name="图片 2">
            <a:extLst>
              <a:ext uri="{FF2B5EF4-FFF2-40B4-BE49-F238E27FC236}">
                <a16:creationId xmlns:a16="http://schemas.microsoft.com/office/drawing/2014/main" id="{0C3CAA67-4851-0644-823A-133DFBB206D6}"/>
              </a:ext>
            </a:extLst>
          </p:cNvPr>
          <p:cNvPicPr>
            <a:picLocks noChangeAspect="1"/>
          </p:cNvPicPr>
          <p:nvPr/>
        </p:nvPicPr>
        <p:blipFill>
          <a:blip r:embed="rId4"/>
          <a:stretch>
            <a:fillRect/>
          </a:stretch>
        </p:blipFill>
        <p:spPr>
          <a:xfrm>
            <a:off x="2537094" y="3546611"/>
            <a:ext cx="7853326" cy="1320471"/>
          </a:xfrm>
          <a:prstGeom prst="rect">
            <a:avLst/>
          </a:prstGeom>
        </p:spPr>
      </p:pic>
      <p:sp>
        <p:nvSpPr>
          <p:cNvPr id="5" name="文本框 4">
            <a:extLst>
              <a:ext uri="{FF2B5EF4-FFF2-40B4-BE49-F238E27FC236}">
                <a16:creationId xmlns:a16="http://schemas.microsoft.com/office/drawing/2014/main" id="{5326B970-A7AD-C445-ACD5-4DB9B52C12F7}"/>
              </a:ext>
            </a:extLst>
          </p:cNvPr>
          <p:cNvSpPr txBox="1"/>
          <p:nvPr/>
        </p:nvSpPr>
        <p:spPr>
          <a:xfrm>
            <a:off x="1779180" y="5611229"/>
            <a:ext cx="8633637" cy="830997"/>
          </a:xfrm>
          <a:prstGeom prst="rect">
            <a:avLst/>
          </a:prstGeom>
          <a:noFill/>
        </p:spPr>
        <p:txBody>
          <a:bodyPr wrap="square" rtlCol="0">
            <a:spAutoFit/>
          </a:bodyPr>
          <a:lstStyle/>
          <a:p>
            <a:r>
              <a:rPr kumimoji="1" lang="zh-CN" altLang="en-US" sz="2400" dirty="0"/>
              <a:t>只要建立一个新的链接，就去创建一个新的线程去处理这个服务器和这个新链接另一端的客户端的交互</a:t>
            </a:r>
          </a:p>
        </p:txBody>
      </p:sp>
    </p:spTree>
    <p:extLst>
      <p:ext uri="{BB962C8B-B14F-4D97-AF65-F5344CB8AC3E}">
        <p14:creationId xmlns:p14="http://schemas.microsoft.com/office/powerpoint/2010/main" val="311875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4.</a:t>
            </a:r>
            <a:r>
              <a:rPr kumimoji="1" lang="zh-CN" altLang="en-US" sz="4800" dirty="0">
                <a:ea typeface="Microsoft YaHei" panose="020B0503020204020204" pitchFamily="34" charset="-122"/>
              </a:rPr>
              <a:t> 服务多个客户</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223654"/>
            <a:ext cx="10309004"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由于代码过长，不再黏贴在</a:t>
            </a:r>
            <a:r>
              <a:rPr kumimoji="1" lang="en-US" altLang="zh-CN" sz="2400" dirty="0">
                <a:latin typeface="Microsoft YaHei" panose="020B0503020204020204" pitchFamily="34" charset="-122"/>
                <a:ea typeface="Microsoft YaHei" panose="020B0503020204020204" pitchFamily="34" charset="-122"/>
              </a:rPr>
              <a:t>ppt</a:t>
            </a:r>
            <a:r>
              <a:rPr kumimoji="1" lang="zh-CN" altLang="en-US" sz="2400" dirty="0">
                <a:latin typeface="Microsoft YaHei" panose="020B0503020204020204" pitchFamily="34" charset="-122"/>
                <a:ea typeface="Microsoft YaHei" panose="020B0503020204020204" pitchFamily="34" charset="-122"/>
              </a:rPr>
              <a:t>中，请看</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语言程序设计</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进阶篇</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原书第</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版</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中的多</a:t>
            </a:r>
            <a:r>
              <a:rPr kumimoji="1" lang="zh-CN" altLang="en-US" sz="2400">
                <a:latin typeface="Microsoft YaHei" panose="020B0503020204020204" pitchFamily="34" charset="-122"/>
                <a:ea typeface="Microsoft YaHei" panose="020B0503020204020204" pitchFamily="34" charset="-122"/>
              </a:rPr>
              <a:t>客户端例子。</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43441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进程（</a:t>
            </a:r>
            <a:r>
              <a:rPr kumimoji="1" lang="en-US" altLang="zh-CN" sz="4800" dirty="0">
                <a:latin typeface="Microsoft YaHei" panose="020B0503020204020204" pitchFamily="34" charset="-122"/>
                <a:ea typeface="Microsoft YaHei" panose="020B0503020204020204" pitchFamily="34" charset="-122"/>
              </a:rPr>
              <a:t>process</a:t>
            </a:r>
            <a:r>
              <a:rPr kumimoji="1" lang="zh-CN" altLang="en-US" sz="4800" dirty="0">
                <a:latin typeface="Microsoft YaHei" panose="020B0503020204020204" pitchFamily="34" charset="-122"/>
                <a:ea typeface="Microsoft YaHei" panose="020B0503020204020204" pitchFamily="34" charset="-122"/>
              </a:rPr>
              <a:t>）</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434820" y="2584473"/>
            <a:ext cx="4170360" cy="3905043"/>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是一个在内存中运行的应用程序。</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每个进程都有自己</a:t>
            </a:r>
            <a:r>
              <a:rPr kumimoji="1" lang="zh-CN" altLang="en-US" sz="2400" b="1" dirty="0">
                <a:latin typeface="Microsoft YaHei" panose="020B0503020204020204" pitchFamily="34" charset="-122"/>
                <a:ea typeface="Microsoft YaHei" panose="020B0503020204020204" pitchFamily="34" charset="-122"/>
              </a:rPr>
              <a:t>独立的一块内存空间</a:t>
            </a:r>
            <a:r>
              <a:rPr kumimoji="1" lang="zh-CN" altLang="en-US" sz="2400" dirty="0">
                <a:latin typeface="Microsoft YaHei" panose="020B0503020204020204" pitchFamily="34" charset="-122"/>
                <a:ea typeface="Microsoft YaHei" panose="020B0503020204020204" pitchFamily="34" charset="-122"/>
              </a:rPr>
              <a:t>，一个进程可以有多个线程，比如在</a:t>
            </a:r>
            <a:r>
              <a:rPr kumimoji="1" lang="en-US" altLang="zh-CN" sz="2400" dirty="0">
                <a:latin typeface="Microsoft YaHei" panose="020B0503020204020204" pitchFamily="34" charset="-122"/>
                <a:ea typeface="Microsoft YaHei" panose="020B0503020204020204" pitchFamily="34" charset="-122"/>
              </a:rPr>
              <a:t>Windows</a:t>
            </a:r>
            <a:r>
              <a:rPr kumimoji="1" lang="zh-CN" altLang="en-US" sz="2400" dirty="0">
                <a:latin typeface="Microsoft YaHei" panose="020B0503020204020204" pitchFamily="34" charset="-122"/>
                <a:ea typeface="Microsoft YaHei" panose="020B0503020204020204" pitchFamily="34" charset="-122"/>
              </a:rPr>
              <a:t>系统中，</a:t>
            </a:r>
            <a:r>
              <a:rPr kumimoji="1" lang="zh-CN" altLang="en-US" sz="2400" dirty="0">
                <a:solidFill>
                  <a:schemeClr val="accent2"/>
                </a:solidFill>
                <a:latin typeface="Microsoft YaHei" panose="020B0503020204020204" pitchFamily="34" charset="-122"/>
                <a:ea typeface="Microsoft YaHei" panose="020B0503020204020204" pitchFamily="34" charset="-122"/>
              </a:rPr>
              <a:t>一个运行的</a:t>
            </a:r>
            <a:r>
              <a:rPr kumimoji="1" lang="en-US" altLang="zh-CN" sz="2400" dirty="0" err="1">
                <a:solidFill>
                  <a:schemeClr val="accent2"/>
                </a:solidFill>
                <a:latin typeface="Microsoft YaHei" panose="020B0503020204020204" pitchFamily="34" charset="-122"/>
                <a:ea typeface="Microsoft YaHei" panose="020B0503020204020204" pitchFamily="34" charset="-122"/>
              </a:rPr>
              <a:t>x.exe</a:t>
            </a:r>
            <a:r>
              <a:rPr kumimoji="1" lang="zh-CN" altLang="en-US" sz="2400" dirty="0">
                <a:solidFill>
                  <a:schemeClr val="accent2"/>
                </a:solidFill>
                <a:latin typeface="Microsoft YaHei" panose="020B0503020204020204" pitchFamily="34" charset="-122"/>
                <a:ea typeface="Microsoft YaHei" panose="020B0503020204020204" pitchFamily="34" charset="-122"/>
              </a:rPr>
              <a:t>就是一个进程</a:t>
            </a:r>
            <a:r>
              <a:rPr kumimoji="1" lang="zh-CN" altLang="en-US" sz="2400" dirty="0">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F8C14AEF-DF18-FE4A-B206-5F04478A480E}"/>
              </a:ext>
            </a:extLst>
          </p:cNvPr>
          <p:cNvPicPr>
            <a:picLocks noChangeAspect="1"/>
          </p:cNvPicPr>
          <p:nvPr/>
        </p:nvPicPr>
        <p:blipFill>
          <a:blip r:embed="rId4"/>
          <a:stretch>
            <a:fillRect/>
          </a:stretch>
        </p:blipFill>
        <p:spPr>
          <a:xfrm>
            <a:off x="5335008" y="2218349"/>
            <a:ext cx="6657139" cy="4637289"/>
          </a:xfrm>
          <a:prstGeom prst="rect">
            <a:avLst/>
          </a:prstGeom>
        </p:spPr>
      </p:pic>
    </p:spTree>
    <p:extLst>
      <p:ext uri="{BB962C8B-B14F-4D97-AF65-F5344CB8AC3E}">
        <p14:creationId xmlns:p14="http://schemas.microsoft.com/office/powerpoint/2010/main" val="908832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进程</a:t>
            </a:r>
            <a:r>
              <a:rPr kumimoji="1" lang="en-US" altLang="zh-CN" sz="4800" dirty="0">
                <a:latin typeface="Microsoft YaHei" panose="020B0503020204020204" pitchFamily="34" charset="-122"/>
                <a:ea typeface="Microsoft YaHei" panose="020B0503020204020204" pitchFamily="34" charset="-122"/>
              </a:rPr>
              <a:t>(process)</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964209" y="3645569"/>
            <a:ext cx="3896548"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当你边听歌，边在</a:t>
            </a:r>
            <a:r>
              <a:rPr kumimoji="1" lang="en-US" altLang="zh-CN" sz="2400" dirty="0">
                <a:latin typeface="Microsoft YaHei" panose="020B0503020204020204" pitchFamily="34" charset="-122"/>
                <a:ea typeface="Microsoft YaHei" panose="020B0503020204020204" pitchFamily="34" charset="-122"/>
              </a:rPr>
              <a:t>Eclipse</a:t>
            </a:r>
            <a:r>
              <a:rPr kumimoji="1" lang="zh-CN" altLang="en-US" sz="2400" dirty="0">
                <a:latin typeface="Microsoft YaHei" panose="020B0503020204020204" pitchFamily="34" charset="-122"/>
                <a:ea typeface="Microsoft YaHei" panose="020B0503020204020204" pitchFamily="34" charset="-122"/>
              </a:rPr>
              <a:t> 中敲代码的时候，电脑上是由</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个进程在运行的</a:t>
            </a:r>
          </a:p>
        </p:txBody>
      </p:sp>
      <p:pic>
        <p:nvPicPr>
          <p:cNvPr id="6" name="图片 5">
            <a:extLst>
              <a:ext uri="{FF2B5EF4-FFF2-40B4-BE49-F238E27FC236}">
                <a16:creationId xmlns:a16="http://schemas.microsoft.com/office/drawing/2014/main" id="{A88ECD39-29B7-3E41-BB8D-4611A823C87F}"/>
              </a:ext>
            </a:extLst>
          </p:cNvPr>
          <p:cNvPicPr>
            <a:picLocks noChangeAspect="1"/>
          </p:cNvPicPr>
          <p:nvPr/>
        </p:nvPicPr>
        <p:blipFill>
          <a:blip r:embed="rId4"/>
          <a:stretch>
            <a:fillRect/>
          </a:stretch>
        </p:blipFill>
        <p:spPr>
          <a:xfrm>
            <a:off x="5598048" y="2043732"/>
            <a:ext cx="5894438" cy="4814268"/>
          </a:xfrm>
          <a:prstGeom prst="rect">
            <a:avLst/>
          </a:prstGeom>
        </p:spPr>
      </p:pic>
    </p:spTree>
    <p:extLst>
      <p:ext uri="{BB962C8B-B14F-4D97-AF65-F5344CB8AC3E}">
        <p14:creationId xmlns:p14="http://schemas.microsoft.com/office/powerpoint/2010/main" val="4046387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进程的小缺点</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263301" y="2945964"/>
            <a:ext cx="1024922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面对一个多任务的应用程序，创建多个进程是不太实际的，因为进程具有下面的缺点：</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创建</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删除不够快：因为要分配</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回收各种资源</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切换不够快：操作系统切换进程在速度上不快</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相对后面的线程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数据被隔离：进程间是互相隔离的，内存无法共享，通讯也比较麻烦。</a:t>
            </a:r>
          </a:p>
        </p:txBody>
      </p:sp>
    </p:spTree>
    <p:extLst>
      <p:ext uri="{BB962C8B-B14F-4D97-AF65-F5344CB8AC3E}">
        <p14:creationId xmlns:p14="http://schemas.microsoft.com/office/powerpoint/2010/main" val="1122742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52144" y="731520"/>
            <a:ext cx="10040112"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你能想到哪些应用产品和互联网有关</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097741" y="2187389"/>
            <a:ext cx="8423977" cy="3351046"/>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微博</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微信</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qq</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淘宝</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支付宝</a:t>
            </a:r>
            <a:r>
              <a:rPr lang="en-US" altLang="zh-CN" sz="2400" dirty="0">
                <a:latin typeface="Microsoft YaHei" panose="020B0503020204020204" pitchFamily="34" charset="-122"/>
                <a:ea typeface="Microsoft YaHei" panose="020B0503020204020204" pitchFamily="34" charset="-122"/>
              </a:rPr>
              <a:t>	</a:t>
            </a: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抖音    </a:t>
            </a:r>
            <a:r>
              <a:rPr kumimoji="1" lang="zh-CN" altLang="en-US" sz="2400" dirty="0">
                <a:latin typeface="Microsoft YaHei" panose="020B0503020204020204" pitchFamily="34" charset="-122"/>
                <a:ea typeface="Microsoft YaHei" panose="020B0503020204020204" pitchFamily="34" charset="-122"/>
              </a:rPr>
              <a:t>网红      直播购物</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站</a:t>
            </a:r>
            <a:r>
              <a:rPr lang="en-US" altLang="zh-CN" sz="2400" dirty="0">
                <a:latin typeface="Microsoft YaHei" panose="020B0503020204020204" pitchFamily="34" charset="-122"/>
                <a:ea typeface="Microsoft YaHei" panose="020B0503020204020204" pitchFamily="34" charset="-122"/>
              </a:rPr>
              <a:t>	</a:t>
            </a: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视频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外卖</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手机游戏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951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6.</a:t>
            </a: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Mini</a:t>
            </a:r>
            <a:r>
              <a:rPr kumimoji="1" lang="zh-CN" altLang="en-US" sz="4800" dirty="0">
                <a:ea typeface="Microsoft YaHei" panose="020B0503020204020204" pitchFamily="34" charset="-122"/>
              </a:rPr>
              <a:t>版进程</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线程</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263301" y="2945964"/>
            <a:ext cx="1024922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为了改进进程的缺点，计算机科学家设计了缩小版的进程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线程，线程成为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调度的最小单位。</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一个进程包含多个线程</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线程之间共享大部分数据</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线程启动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切换</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销毁快（小船好调头的道理，大船</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进程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尾大不掉）</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9463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线程的例子</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263301" y="2040996"/>
            <a:ext cx="10249222" cy="4459041"/>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大致的例子，具体软件的设计细节可能不一样，但宗旨不变：一个进程会把照子功能划分给线程去负责。</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桌面端</a:t>
            </a:r>
            <a:r>
              <a:rPr kumimoji="1" lang="en-US" altLang="zh-CN" sz="2400" b="1" u="sng" dirty="0">
                <a:latin typeface="Microsoft YaHei" panose="020B0503020204020204" pitchFamily="34" charset="-122"/>
                <a:ea typeface="Microsoft YaHei" panose="020B0503020204020204" pitchFamily="34" charset="-122"/>
              </a:rPr>
              <a:t>Word</a:t>
            </a:r>
            <a:r>
              <a:rPr kumimoji="1" lang="zh-CN" altLang="en-US" sz="2400" b="1" u="sng" dirty="0">
                <a:latin typeface="Microsoft YaHei" panose="020B0503020204020204" pitchFamily="34" charset="-122"/>
                <a:ea typeface="Microsoft YaHei" panose="020B0503020204020204" pitchFamily="34" charset="-122"/>
              </a:rPr>
              <a:t>文档</a:t>
            </a:r>
            <a:r>
              <a:rPr kumimoji="1" lang="zh-CN" altLang="en-US" sz="2400" dirty="0">
                <a:latin typeface="Microsoft YaHei" panose="020B0503020204020204" pitchFamily="34" charset="-122"/>
                <a:ea typeface="Microsoft YaHei" panose="020B0503020204020204" pitchFamily="34" charset="-122"/>
              </a:rPr>
              <a:t>：你在打字的时候， 记录你打字并显示在屏幕上的有一个线程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统计打字的的有一个线程，自动调整格式的有有一个线程。。。</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桌面端游戏： </a:t>
            </a:r>
            <a:r>
              <a:rPr kumimoji="1" lang="zh-CN" altLang="en-US" sz="2400" dirty="0">
                <a:latin typeface="Microsoft YaHei" panose="020B0503020204020204" pitchFamily="34" charset="-122"/>
                <a:ea typeface="Microsoft YaHei" panose="020B0503020204020204" pitchFamily="34" charset="-122"/>
              </a:rPr>
              <a:t>复杂的游戏那就更是多线程了，刷新页面的，统计数据的，网络通信的，各个功能模块都可能是线程</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手机端</a:t>
            </a:r>
            <a:r>
              <a:rPr kumimoji="1" lang="en-US" altLang="zh-CN" sz="2400" b="1" u="sng" dirty="0">
                <a:latin typeface="Microsoft YaHei" panose="020B0503020204020204" pitchFamily="34" charset="-122"/>
                <a:ea typeface="Microsoft YaHei" panose="020B0503020204020204" pitchFamily="34" charset="-122"/>
              </a:rPr>
              <a:t>Android:</a:t>
            </a:r>
            <a:r>
              <a:rPr kumimoji="1" lang="zh-CN" altLang="en-US" sz="2400" b="1" u="sng" dirty="0">
                <a:latin typeface="Microsoft YaHei" panose="020B0503020204020204" pitchFamily="34" charset="-122"/>
                <a:ea typeface="Microsoft YaHei" panose="020B0503020204020204" pitchFamily="34" charset="-122"/>
              </a:rPr>
              <a:t>微信</a:t>
            </a:r>
            <a:r>
              <a:rPr kumimoji="1" lang="zh-CN" altLang="en-US" sz="2400" dirty="0">
                <a:latin typeface="Microsoft YaHei" panose="020B0503020204020204" pitchFamily="34" charset="-122"/>
                <a:ea typeface="Microsoft YaHei" panose="020B0503020204020204" pitchFamily="34" charset="-122"/>
              </a:rPr>
              <a:t>：你聊天的时候你聊天打字有一个线程，监听其他消息的有一个线程，发送消息有一个线程</a:t>
            </a:r>
            <a:r>
              <a:rPr kumimoji="1" lang="en-US" altLang="zh-CN"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97537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90164" y="374056"/>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线程的“一生”</a:t>
            </a:r>
            <a:endParaRPr kumimoji="1" lang="en-US" altLang="zh-CN" sz="4800" dirty="0">
              <a:ea typeface="Microsoft YaHei" panose="020B0503020204020204" pitchFamily="34" charset="-122"/>
            </a:endParaRPr>
          </a:p>
        </p:txBody>
      </p:sp>
      <p:pic>
        <p:nvPicPr>
          <p:cNvPr id="5" name="图片 4">
            <a:extLst>
              <a:ext uri="{FF2B5EF4-FFF2-40B4-BE49-F238E27FC236}">
                <a16:creationId xmlns:a16="http://schemas.microsoft.com/office/drawing/2014/main" id="{1D992B56-493E-A84A-8CBD-237A1040B54B}"/>
              </a:ext>
            </a:extLst>
          </p:cNvPr>
          <p:cNvPicPr>
            <a:picLocks noChangeAspect="1"/>
          </p:cNvPicPr>
          <p:nvPr/>
        </p:nvPicPr>
        <p:blipFill>
          <a:blip r:embed="rId4"/>
          <a:stretch>
            <a:fillRect/>
          </a:stretch>
        </p:blipFill>
        <p:spPr>
          <a:xfrm>
            <a:off x="630531" y="1550997"/>
            <a:ext cx="7050337" cy="4932947"/>
          </a:xfrm>
          <a:prstGeom prst="rect">
            <a:avLst/>
          </a:prstGeom>
        </p:spPr>
      </p:pic>
      <p:sp>
        <p:nvSpPr>
          <p:cNvPr id="6" name="文本框 5">
            <a:extLst>
              <a:ext uri="{FF2B5EF4-FFF2-40B4-BE49-F238E27FC236}">
                <a16:creationId xmlns:a16="http://schemas.microsoft.com/office/drawing/2014/main" id="{F394D77A-FD06-F247-A815-E5441AA08C3B}"/>
              </a:ext>
            </a:extLst>
          </p:cNvPr>
          <p:cNvSpPr txBox="1"/>
          <p:nvPr/>
        </p:nvSpPr>
        <p:spPr>
          <a:xfrm>
            <a:off x="8104908" y="1595021"/>
            <a:ext cx="3844637" cy="5262979"/>
          </a:xfrm>
          <a:prstGeom prst="rect">
            <a:avLst/>
          </a:prstGeom>
          <a:noFill/>
        </p:spPr>
        <p:txBody>
          <a:bodyPr wrap="square" rtlCol="0">
            <a:spAutoFit/>
          </a:bodyPr>
          <a:lstStyle/>
          <a:p>
            <a:r>
              <a:rPr kumimoji="1" lang="zh-CN" altLang="en-US" sz="2400" dirty="0"/>
              <a:t>线程的状态</a:t>
            </a:r>
            <a:endParaRPr kumimoji="1" lang="en-US" altLang="zh-CN" sz="2400" dirty="0"/>
          </a:p>
          <a:p>
            <a:pPr marL="342900" indent="-342900">
              <a:buAutoNum type="arabicPeriod"/>
            </a:pPr>
            <a:r>
              <a:rPr kumimoji="1" lang="zh-CN" altLang="en-US" sz="2400" dirty="0"/>
              <a:t>新建：新创建了一个线程对象，但还没有调用</a:t>
            </a:r>
            <a:r>
              <a:rPr kumimoji="1" lang="en-US" altLang="zh-CN" sz="2400" dirty="0"/>
              <a:t>start()</a:t>
            </a:r>
            <a:r>
              <a:rPr kumimoji="1" lang="zh-CN" altLang="en-US" sz="2400" dirty="0"/>
              <a:t>方法。</a:t>
            </a:r>
            <a:endParaRPr kumimoji="1" lang="en-US" altLang="zh-CN" sz="2400" dirty="0"/>
          </a:p>
          <a:p>
            <a:pPr marL="342900" indent="-342900">
              <a:buAutoNum type="arabicPeriod"/>
            </a:pPr>
            <a:r>
              <a:rPr kumimoji="1" lang="zh-CN" altLang="en-US" sz="2400" dirty="0"/>
              <a:t>就绪：线程已经准备好，随时等待被调用此时调用了</a:t>
            </a:r>
            <a:r>
              <a:rPr kumimoji="1" lang="en-US" altLang="zh-CN" sz="2400" dirty="0"/>
              <a:t>start</a:t>
            </a:r>
            <a:r>
              <a:rPr kumimoji="1" lang="zh-CN" altLang="en-US" sz="2400" dirty="0"/>
              <a:t>方法，</a:t>
            </a:r>
            <a:endParaRPr kumimoji="1" lang="en-US" altLang="zh-CN" sz="2400" dirty="0"/>
          </a:p>
          <a:p>
            <a:pPr marL="342900" indent="-342900">
              <a:buAutoNum type="arabicPeriod"/>
            </a:pPr>
            <a:r>
              <a:rPr kumimoji="1" lang="zh-CN" altLang="en-US" sz="2400" dirty="0"/>
              <a:t>运行：</a:t>
            </a:r>
            <a:r>
              <a:rPr kumimoji="1" lang="en-US" altLang="zh-CN" sz="2400" dirty="0" err="1"/>
              <a:t>cpu</a:t>
            </a:r>
            <a:r>
              <a:rPr kumimoji="1" lang="zh-CN" altLang="en-US" sz="2400" dirty="0"/>
              <a:t>开始执行线程，调用了 </a:t>
            </a:r>
            <a:r>
              <a:rPr kumimoji="1" lang="en-US" altLang="zh-CN" sz="2400" dirty="0"/>
              <a:t>run()</a:t>
            </a:r>
            <a:r>
              <a:rPr kumimoji="1" lang="zh-CN" altLang="en-US" sz="2400" dirty="0"/>
              <a:t>方法</a:t>
            </a:r>
            <a:endParaRPr kumimoji="1" lang="en-US" altLang="zh-CN" sz="2400" dirty="0"/>
          </a:p>
          <a:p>
            <a:pPr marL="342900" indent="-342900">
              <a:buAutoNum type="arabicPeriod"/>
            </a:pPr>
            <a:r>
              <a:rPr kumimoji="1" lang="zh-CN" altLang="en-US" sz="2400" dirty="0"/>
              <a:t>阻塞：表示当前线程把资源让出来给其他线程，</a:t>
            </a:r>
            <a:endParaRPr kumimoji="1" lang="en-US" altLang="zh-CN" sz="2400" dirty="0"/>
          </a:p>
          <a:p>
            <a:pPr marL="342900" indent="-342900">
              <a:buAutoNum type="arabicPeriod"/>
            </a:pPr>
            <a:r>
              <a:rPr kumimoji="1" lang="en-US" altLang="zh-CN" sz="2400" dirty="0"/>
              <a:t>(</a:t>
            </a:r>
            <a:r>
              <a:rPr kumimoji="1" lang="zh-CN" altLang="en-US" sz="2400" dirty="0"/>
              <a:t>被</a:t>
            </a:r>
            <a:r>
              <a:rPr kumimoji="1" lang="en-US" altLang="zh-CN" sz="2400" dirty="0"/>
              <a:t>)</a:t>
            </a:r>
            <a:r>
              <a:rPr kumimoji="1" lang="zh-CN" altLang="en-US" sz="2400" dirty="0"/>
              <a:t>终止：表示该线程已经执行完毕或者直接被终止。</a:t>
            </a:r>
          </a:p>
        </p:txBody>
      </p:sp>
    </p:spTree>
    <p:extLst>
      <p:ext uri="{BB962C8B-B14F-4D97-AF65-F5344CB8AC3E}">
        <p14:creationId xmlns:p14="http://schemas.microsoft.com/office/powerpoint/2010/main" val="241481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7.</a:t>
            </a:r>
            <a:r>
              <a:rPr kumimoji="1" lang="zh-CN" altLang="en-US" sz="4800" dirty="0">
                <a:ea typeface="Microsoft YaHei" panose="020B0503020204020204" pitchFamily="34" charset="-122"/>
              </a:rPr>
              <a:t> 进程</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线程切换的代价</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3905043"/>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无论是多进程还是多线程，只要数量一多，效率肯定上不去，为什么呢？</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zh-CN" altLang="en-US"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假设期末了大家要复习备考</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门课，每天晚上需要开心地做 数学、英语、物理、化学这</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科的作业，每项作业耗时</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小时。</a:t>
            </a:r>
          </a:p>
          <a:p>
            <a:pPr>
              <a:lnSpc>
                <a:spcPct val="150000"/>
              </a:lnSpc>
            </a:pPr>
            <a:r>
              <a:rPr lang="zh-CN" altLang="en-US" sz="2400" dirty="0">
                <a:latin typeface="Microsoft YaHei" panose="020B0503020204020204" pitchFamily="34" charset="-122"/>
                <a:ea typeface="Microsoft YaHei" panose="020B0503020204020204" pitchFamily="34" charset="-122"/>
              </a:rPr>
              <a:t>假设你打算切换到并发，可以先做</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分钟语文，再切换到数学作业，做</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分钟，再切换到英语，以此类推，只要切换速度足够快，这种方式就是并发，以幼儿园小朋友的眼光来看，你就正在同时写</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科作业。</a:t>
            </a:r>
          </a:p>
        </p:txBody>
      </p:sp>
    </p:spTree>
    <p:extLst>
      <p:ext uri="{BB962C8B-B14F-4D97-AF65-F5344CB8AC3E}">
        <p14:creationId xmlns:p14="http://schemas.microsoft.com/office/powerpoint/2010/main" val="378529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进程</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线程切换 的代价</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D01A8D9E-64F4-DF4A-B202-CF298ECEC7A2}"/>
              </a:ext>
            </a:extLst>
          </p:cNvPr>
          <p:cNvSpPr txBox="1"/>
          <p:nvPr/>
        </p:nvSpPr>
        <p:spPr>
          <a:xfrm>
            <a:off x="1026458" y="2139304"/>
            <a:ext cx="10139083" cy="3731214"/>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切换作业是有代价的，比如从语文切到数学，要先收拾桌子上的语文书本、钢笔（这叫保存现场），然后，打开数学课本、找出圆规直尺（这叫准备新环境），才能开始做数学作业。</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操作系统在切换进程或者线程时也是一样的，它需要先保存当前执行的现场环境（</a:t>
            </a:r>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寄存器状态、内存页等），然后，把新任务的执行环境准备好（恢复上次的寄存器状态，切换内存页等），才能开始执行。这个切换过程虽然很快，但是也需要耗费时间。如果有几千个任务同时进行，操作系统可能就主要忙着切换任务，根本没有多少时间去执行任务了，这种情况最常见的就是硬盘狂响，点窗口无反应，系统处于假死状态。</a:t>
            </a:r>
          </a:p>
        </p:txBody>
      </p:sp>
    </p:spTree>
    <p:extLst>
      <p:ext uri="{BB962C8B-B14F-4D97-AF65-F5344CB8AC3E}">
        <p14:creationId xmlns:p14="http://schemas.microsoft.com/office/powerpoint/2010/main" val="3961803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进程</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线程切换 的代价</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D01A8D9E-64F4-DF4A-B202-CF298ECEC7A2}"/>
              </a:ext>
            </a:extLst>
          </p:cNvPr>
          <p:cNvSpPr txBox="1"/>
          <p:nvPr/>
        </p:nvSpPr>
        <p:spPr>
          <a:xfrm>
            <a:off x="1026458" y="2139304"/>
            <a:ext cx="10139083" cy="1135054"/>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在现实项目中，不是线程越多越好，因为线程之间切换的代价也很大，反而影响了效率</a:t>
            </a:r>
          </a:p>
        </p:txBody>
      </p:sp>
    </p:spTree>
    <p:extLst>
      <p:ext uri="{BB962C8B-B14F-4D97-AF65-F5344CB8AC3E}">
        <p14:creationId xmlns:p14="http://schemas.microsoft.com/office/powerpoint/2010/main" val="3186394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稍微喘口气，回顾一下概念</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848240" y="2078598"/>
            <a:ext cx="7735824" cy="3905043"/>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任务 及</a:t>
            </a:r>
            <a:r>
              <a:rPr lang="zh-CN" altLang="en-US" sz="2400" dirty="0">
                <a:latin typeface="Microsoft YaHei" panose="020B0503020204020204" pitchFamily="34" charset="-122"/>
                <a:ea typeface="Microsoft YaHei" panose="020B0503020204020204" pitchFamily="34" charset="-122"/>
              </a:rPr>
              <a:t>计算密集型 </a:t>
            </a:r>
            <a:r>
              <a:rPr lang="en-US" altLang="zh-CN" sz="2400" dirty="0">
                <a:latin typeface="Microsoft YaHei" panose="020B0503020204020204" pitchFamily="34" charset="-122"/>
                <a:ea typeface="Microsoft YaHei" panose="020B0503020204020204" pitchFamily="34" charset="-122"/>
              </a:rPr>
              <a:t>vs. IO</a:t>
            </a:r>
            <a:r>
              <a:rPr lang="zh-CN" altLang="en-US" sz="2400" dirty="0">
                <a:latin typeface="Microsoft YaHei" panose="020B0503020204020204" pitchFamily="34" charset="-122"/>
                <a:ea typeface="Microsoft YaHei" panose="020B0503020204020204" pitchFamily="34" charset="-122"/>
              </a:rPr>
              <a:t>密集型</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串行</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并行</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并发</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进程</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线程</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线程切换的代价</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4431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回顾</a:t>
            </a:r>
            <a:endParaRPr kumimoji="1" lang="en-US" altLang="zh-CN" sz="4800" dirty="0">
              <a:ea typeface="Microsoft YaHei" panose="020B0503020204020204" pitchFamily="34" charset="-122"/>
            </a:endParaRPr>
          </a:p>
        </p:txBody>
      </p:sp>
      <p:sp>
        <p:nvSpPr>
          <p:cNvPr id="6" name="矩形 5">
            <a:extLst>
              <a:ext uri="{FF2B5EF4-FFF2-40B4-BE49-F238E27FC236}">
                <a16:creationId xmlns:a16="http://schemas.microsoft.com/office/drawing/2014/main" id="{96DE1AE6-434C-2544-A92B-C55B9A47347F}"/>
              </a:ext>
            </a:extLst>
          </p:cNvPr>
          <p:cNvSpPr/>
          <p:nvPr/>
        </p:nvSpPr>
        <p:spPr>
          <a:xfrm>
            <a:off x="287789" y="4937523"/>
            <a:ext cx="3111873"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学习</a:t>
            </a:r>
          </a:p>
        </p:txBody>
      </p:sp>
      <p:sp>
        <p:nvSpPr>
          <p:cNvPr id="7" name="矩形 6">
            <a:extLst>
              <a:ext uri="{FF2B5EF4-FFF2-40B4-BE49-F238E27FC236}">
                <a16:creationId xmlns:a16="http://schemas.microsoft.com/office/drawing/2014/main" id="{581403FB-4B43-B34B-97E0-64C30C35BA97}"/>
              </a:ext>
            </a:extLst>
          </p:cNvPr>
          <p:cNvSpPr/>
          <p:nvPr/>
        </p:nvSpPr>
        <p:spPr>
          <a:xfrm>
            <a:off x="3399663" y="4937523"/>
            <a:ext cx="1517072" cy="3325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玩手机</a:t>
            </a:r>
          </a:p>
        </p:txBody>
      </p:sp>
      <p:sp>
        <p:nvSpPr>
          <p:cNvPr id="8" name="矩形 7">
            <a:extLst>
              <a:ext uri="{FF2B5EF4-FFF2-40B4-BE49-F238E27FC236}">
                <a16:creationId xmlns:a16="http://schemas.microsoft.com/office/drawing/2014/main" id="{04BFD246-081E-A54E-B429-F5275CC7AE3B}"/>
              </a:ext>
            </a:extLst>
          </p:cNvPr>
          <p:cNvSpPr/>
          <p:nvPr/>
        </p:nvSpPr>
        <p:spPr>
          <a:xfrm>
            <a:off x="4916735" y="4937522"/>
            <a:ext cx="2010437"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学习</a:t>
            </a:r>
          </a:p>
        </p:txBody>
      </p:sp>
      <p:sp>
        <p:nvSpPr>
          <p:cNvPr id="9" name="矩形 8">
            <a:extLst>
              <a:ext uri="{FF2B5EF4-FFF2-40B4-BE49-F238E27FC236}">
                <a16:creationId xmlns:a16="http://schemas.microsoft.com/office/drawing/2014/main" id="{300CDD3E-AFE0-234D-9A3E-730121D3F355}"/>
              </a:ext>
            </a:extLst>
          </p:cNvPr>
          <p:cNvSpPr/>
          <p:nvPr/>
        </p:nvSpPr>
        <p:spPr>
          <a:xfrm>
            <a:off x="6927172" y="4937521"/>
            <a:ext cx="899017" cy="33943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玩手机</a:t>
            </a:r>
          </a:p>
        </p:txBody>
      </p:sp>
      <p:sp>
        <p:nvSpPr>
          <p:cNvPr id="10" name="矩形 9">
            <a:extLst>
              <a:ext uri="{FF2B5EF4-FFF2-40B4-BE49-F238E27FC236}">
                <a16:creationId xmlns:a16="http://schemas.microsoft.com/office/drawing/2014/main" id="{0575DF5D-4F55-AF4D-8CC0-F56E2A981232}"/>
              </a:ext>
            </a:extLst>
          </p:cNvPr>
          <p:cNvSpPr/>
          <p:nvPr/>
        </p:nvSpPr>
        <p:spPr>
          <a:xfrm>
            <a:off x="7826189" y="4937521"/>
            <a:ext cx="2473037" cy="339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学习</a:t>
            </a:r>
          </a:p>
        </p:txBody>
      </p:sp>
      <p:sp>
        <p:nvSpPr>
          <p:cNvPr id="11" name="矩形 10">
            <a:extLst>
              <a:ext uri="{FF2B5EF4-FFF2-40B4-BE49-F238E27FC236}">
                <a16:creationId xmlns:a16="http://schemas.microsoft.com/office/drawing/2014/main" id="{7DCEF01B-1D7A-C944-9BDC-70BE8F5FA5CF}"/>
              </a:ext>
            </a:extLst>
          </p:cNvPr>
          <p:cNvSpPr/>
          <p:nvPr/>
        </p:nvSpPr>
        <p:spPr>
          <a:xfrm>
            <a:off x="293187" y="5426332"/>
            <a:ext cx="10006039" cy="332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洗衣机洗衣服</a:t>
            </a:r>
          </a:p>
        </p:txBody>
      </p:sp>
      <p:sp>
        <p:nvSpPr>
          <p:cNvPr id="12" name="右箭头 11">
            <a:extLst>
              <a:ext uri="{FF2B5EF4-FFF2-40B4-BE49-F238E27FC236}">
                <a16:creationId xmlns:a16="http://schemas.microsoft.com/office/drawing/2014/main" id="{C6D342AA-53A1-0F42-849D-0A7261DC6307}"/>
              </a:ext>
            </a:extLst>
          </p:cNvPr>
          <p:cNvSpPr/>
          <p:nvPr/>
        </p:nvSpPr>
        <p:spPr>
          <a:xfrm>
            <a:off x="4620796" y="6084490"/>
            <a:ext cx="2306375" cy="3325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时间</a:t>
            </a:r>
          </a:p>
        </p:txBody>
      </p:sp>
      <p:sp>
        <p:nvSpPr>
          <p:cNvPr id="3" name="文本框 2">
            <a:extLst>
              <a:ext uri="{FF2B5EF4-FFF2-40B4-BE49-F238E27FC236}">
                <a16:creationId xmlns:a16="http://schemas.microsoft.com/office/drawing/2014/main" id="{F0D0AA36-C6F1-A244-B4C2-3F3DE261A18C}"/>
              </a:ext>
            </a:extLst>
          </p:cNvPr>
          <p:cNvSpPr txBox="1"/>
          <p:nvPr/>
        </p:nvSpPr>
        <p:spPr>
          <a:xfrm>
            <a:off x="1500723" y="2274762"/>
            <a:ext cx="10011437" cy="193899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你在看书复习，那就开一个学习的线程</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同时，你还用洗衣机在洗衣服，那么开一个 洗衣服的线程，让它在后台运行即可，只要最后洗完后通知你再处理即可</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可能，你时不时还要玩手机，那么你也开一个 玩手机的线程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只不过这个线程会走走停停。</a:t>
            </a:r>
          </a:p>
        </p:txBody>
      </p:sp>
      <p:sp>
        <p:nvSpPr>
          <p:cNvPr id="14" name="矩形 13">
            <a:extLst>
              <a:ext uri="{FF2B5EF4-FFF2-40B4-BE49-F238E27FC236}">
                <a16:creationId xmlns:a16="http://schemas.microsoft.com/office/drawing/2014/main" id="{2A3B70D5-FDD9-3B47-844B-5B442144CD22}"/>
              </a:ext>
            </a:extLst>
          </p:cNvPr>
          <p:cNvSpPr/>
          <p:nvPr/>
        </p:nvSpPr>
        <p:spPr>
          <a:xfrm>
            <a:off x="10299226" y="4936303"/>
            <a:ext cx="1550436" cy="3325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晒衣服</a:t>
            </a:r>
          </a:p>
        </p:txBody>
      </p:sp>
    </p:spTree>
    <p:extLst>
      <p:ext uri="{BB962C8B-B14F-4D97-AF65-F5344CB8AC3E}">
        <p14:creationId xmlns:p14="http://schemas.microsoft.com/office/powerpoint/2010/main" val="1656246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并发编程和多线程</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600081" y="3123110"/>
            <a:ext cx="7735824" cy="1135054"/>
          </a:xfrm>
          <a:prstGeom prst="rect">
            <a:avLst/>
          </a:prstGeom>
          <a:noFill/>
        </p:spPr>
        <p:txBody>
          <a:bodyPr wrap="square" rtlCol="0">
            <a:spAutoFit/>
          </a:bodyPr>
          <a:lstStyle/>
          <a:p>
            <a:pPr>
              <a:lnSpc>
                <a:spcPct val="150000"/>
              </a:lnSpc>
            </a:pPr>
            <a:r>
              <a:rPr lang="zh-CN" altLang="en-US" sz="2400" b="1" u="sng" dirty="0">
                <a:latin typeface="Microsoft YaHei" panose="020B0503020204020204" pitchFamily="34" charset="-122"/>
                <a:ea typeface="Microsoft YaHei" panose="020B0503020204020204" pitchFamily="34" charset="-122"/>
              </a:rPr>
              <a:t>并发</a:t>
            </a:r>
            <a:r>
              <a:rPr lang="zh-CN" altLang="en-US" sz="2400" dirty="0">
                <a:latin typeface="Microsoft YaHei" panose="020B0503020204020204" pitchFamily="34" charset="-122"/>
                <a:ea typeface="Microsoft YaHei" panose="020B0503020204020204" pitchFamily="34" charset="-122"/>
              </a:rPr>
              <a:t>：处理 一心</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芯</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如何实现：</a:t>
            </a:r>
            <a:r>
              <a:rPr lang="zh-CN" altLang="en-US" sz="2400" b="1" u="sng" dirty="0">
                <a:latin typeface="Microsoft YaHei" panose="020B0503020204020204" pitchFamily="34" charset="-122"/>
                <a:ea typeface="Microsoft YaHei" panose="020B0503020204020204" pitchFamily="34" charset="-122"/>
              </a:rPr>
              <a:t>多线程</a:t>
            </a:r>
            <a:endParaRPr lang="en-US" altLang="zh-CN" sz="2400" b="1" u="sng" dirty="0">
              <a:latin typeface="Microsoft YaHei" panose="020B0503020204020204" pitchFamily="34" charset="-122"/>
              <a:ea typeface="Microsoft YaHei" panose="020B0503020204020204" pitchFamily="34" charset="-122"/>
            </a:endParaRPr>
          </a:p>
        </p:txBody>
      </p:sp>
      <p:pic>
        <p:nvPicPr>
          <p:cNvPr id="4" name="图形 3" descr="吐舌头表情，实心填充">
            <a:extLst>
              <a:ext uri="{FF2B5EF4-FFF2-40B4-BE49-F238E27FC236}">
                <a16:creationId xmlns:a16="http://schemas.microsoft.com/office/drawing/2014/main" id="{0BB86C30-C51A-4E4E-85D2-E85A1FEF11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6147" y="3123110"/>
            <a:ext cx="747728" cy="747728"/>
          </a:xfrm>
          <a:prstGeom prst="rect">
            <a:avLst/>
          </a:prstGeom>
        </p:spPr>
      </p:pic>
    </p:spTree>
    <p:extLst>
      <p:ext uri="{BB962C8B-B14F-4D97-AF65-F5344CB8AC3E}">
        <p14:creationId xmlns:p14="http://schemas.microsoft.com/office/powerpoint/2010/main" val="2148108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再聊聊 并发编程</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312182" y="2232957"/>
            <a:ext cx="8976615" cy="3905043"/>
          </a:xfrm>
          <a:prstGeom prst="rect">
            <a:avLst/>
          </a:prstGeom>
          <a:noFill/>
        </p:spPr>
        <p:txBody>
          <a:bodyPr wrap="square" rtlCol="0">
            <a:spAutoFit/>
          </a:bodyPr>
          <a:lstStyle/>
          <a:p>
            <a:pPr>
              <a:lnSpc>
                <a:spcPct val="150000"/>
              </a:lnSpc>
            </a:pPr>
            <a:r>
              <a:rPr lang="zh-CN" altLang="en-US" sz="2400" b="1" u="sng" dirty="0">
                <a:latin typeface="Microsoft YaHei" panose="020B0503020204020204" pitchFamily="34" charset="-122"/>
                <a:ea typeface="Microsoft YaHei" panose="020B0503020204020204" pitchFamily="34" charset="-122"/>
              </a:rPr>
              <a:t>我们主要关注 并发编程</a:t>
            </a:r>
            <a:r>
              <a:rPr lang="zh-CN" altLang="en-US" sz="2400" dirty="0">
                <a:latin typeface="Microsoft YaHei" panose="020B0503020204020204" pitchFamily="34" charset="-122"/>
                <a:ea typeface="Microsoft YaHei" panose="020B0503020204020204" pitchFamily="34" charset="-122"/>
              </a:rPr>
              <a:t>，而不是并行，因为并发是我们可以控制的，可以创建多个线程，</a:t>
            </a:r>
            <a:r>
              <a:rPr lang="en-US" altLang="zh-CN" sz="2400" dirty="0" err="1">
                <a:latin typeface="Microsoft YaHei" panose="020B0503020204020204" pitchFamily="34" charset="-122"/>
                <a:ea typeface="Microsoft YaHei" panose="020B0503020204020204" pitchFamily="34" charset="-122"/>
              </a:rPr>
              <a:t>cpu</a:t>
            </a:r>
            <a:r>
              <a:rPr lang="zh-CN" altLang="en-US" sz="2400" dirty="0">
                <a:latin typeface="Microsoft YaHei" panose="020B0503020204020204" pitchFamily="34" charset="-122"/>
                <a:ea typeface="Microsoft YaHei" panose="020B0503020204020204" pitchFamily="34" charset="-122"/>
              </a:rPr>
              <a:t>会帮我们去切换运行。实际的</a:t>
            </a:r>
            <a:r>
              <a:rPr lang="en-US" altLang="zh-CN" sz="2400" dirty="0" err="1">
                <a:latin typeface="Microsoft YaHei" panose="020B0503020204020204" pitchFamily="34" charset="-122"/>
                <a:ea typeface="Microsoft YaHei" panose="020B0503020204020204" pitchFamily="34" charset="-122"/>
              </a:rPr>
              <a:t>cpu</a:t>
            </a:r>
            <a:r>
              <a:rPr lang="zh-CN" altLang="en-US" sz="2400" dirty="0">
                <a:latin typeface="Microsoft YaHei" panose="020B0503020204020204" pitchFamily="34" charset="-122"/>
                <a:ea typeface="Microsoft YaHei" panose="020B0503020204020204" pitchFamily="34" charset="-122"/>
              </a:rPr>
              <a:t>能承受的最大线程数是无法满足所有软件需要的线程的，所以并发更加有实际意义。</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至于并行，</a:t>
            </a:r>
            <a:r>
              <a:rPr lang="en-US" altLang="zh-CN" sz="2400" dirty="0" err="1">
                <a:latin typeface="Microsoft YaHei" panose="020B0503020204020204" pitchFamily="34" charset="-122"/>
                <a:ea typeface="Microsoft YaHei" panose="020B0503020204020204" pitchFamily="34" charset="-122"/>
              </a:rPr>
              <a:t>cpu</a:t>
            </a:r>
            <a:r>
              <a:rPr lang="zh-CN" altLang="en-US" sz="2400" dirty="0">
                <a:latin typeface="Microsoft YaHei" panose="020B0503020204020204" pitchFamily="34" charset="-122"/>
                <a:ea typeface="Microsoft YaHei" panose="020B0503020204020204" pitchFamily="34" charset="-122"/>
              </a:rPr>
              <a:t>若发现两个线程不互相冲突，比如一个是计算型的，一个是</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型的，那么</a:t>
            </a:r>
            <a:r>
              <a:rPr lang="en-US" altLang="zh-CN" sz="2400" dirty="0" err="1">
                <a:latin typeface="Microsoft YaHei" panose="020B0503020204020204" pitchFamily="34" charset="-122"/>
                <a:ea typeface="Microsoft YaHei" panose="020B0503020204020204" pitchFamily="34" charset="-122"/>
              </a:rPr>
              <a:t>cpu</a:t>
            </a:r>
            <a:r>
              <a:rPr lang="zh-CN" altLang="en-US" sz="2400" dirty="0">
                <a:latin typeface="Microsoft YaHei" panose="020B0503020204020204" pitchFamily="34" charset="-122"/>
                <a:ea typeface="Microsoft YaHei" panose="020B0503020204020204" pitchFamily="34" charset="-122"/>
              </a:rPr>
              <a:t>会自动决定去并行，我们软件工程师并不需要做太多的事情。</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8507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网络姗姗来迟</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CED39585-1352-AC4B-9B4F-9FFC6DF656F2}"/>
              </a:ext>
            </a:extLst>
          </p:cNvPr>
          <p:cNvSpPr txBox="1"/>
          <p:nvPr/>
        </p:nvSpPr>
        <p:spPr>
          <a:xfrm>
            <a:off x="1636293" y="2728321"/>
            <a:ext cx="9914021" cy="581057"/>
          </a:xfrm>
          <a:prstGeom prst="rect">
            <a:avLst/>
          </a:prstGeom>
          <a:noFill/>
        </p:spPr>
        <p:txBody>
          <a:bodyPr wrap="square" rtlCol="0">
            <a:spAutoFit/>
          </a:bodyPr>
          <a:lstStyle/>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C4BA176-3449-5A4C-81CB-8D5797546B82}"/>
              </a:ext>
            </a:extLst>
          </p:cNvPr>
          <p:cNvSpPr txBox="1"/>
          <p:nvPr/>
        </p:nvSpPr>
        <p:spPr>
          <a:xfrm>
            <a:off x="1636293" y="2249089"/>
            <a:ext cx="9139283" cy="2807885"/>
          </a:xfrm>
          <a:prstGeom prst="rect">
            <a:avLst/>
          </a:prstGeom>
          <a:noFill/>
        </p:spPr>
        <p:txBody>
          <a:bodyPr wrap="square" rtlCol="0">
            <a:spAutoFit/>
          </a:bodyPr>
          <a:lstStyle/>
          <a:p>
            <a:pPr>
              <a:lnSpc>
                <a:spcPct val="150000"/>
              </a:lnSpc>
            </a:pPr>
            <a:r>
              <a:rPr kumimoji="1" lang="zh-CN" altLang="en-US" sz="2000" b="1" dirty="0">
                <a:solidFill>
                  <a:schemeClr val="accent2"/>
                </a:solidFill>
                <a:latin typeface="Microsoft YaHei" panose="020B0503020204020204" pitchFamily="34" charset="-122"/>
                <a:ea typeface="Microsoft YaHei" panose="020B0503020204020204" pitchFamily="34" charset="-122"/>
              </a:rPr>
              <a:t>网络帮助 计算机摆脱单身</a:t>
            </a:r>
            <a:endParaRPr kumimoji="1" lang="en-US" altLang="zh-CN" sz="20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endParaRPr kumimoji="1" lang="en-US" altLang="zh-CN" sz="20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最早期的计算机其实就是一个计算</a:t>
            </a:r>
            <a:r>
              <a:rPr kumimoji="1" lang="zh-CN" altLang="en-US" sz="2000" dirty="0">
                <a:solidFill>
                  <a:schemeClr val="accent2"/>
                </a:solidFill>
                <a:latin typeface="Microsoft YaHei" panose="020B0503020204020204" pitchFamily="34" charset="-122"/>
                <a:ea typeface="Microsoft YaHei" panose="020B0503020204020204" pitchFamily="34" charset="-122"/>
              </a:rPr>
              <a:t>器</a:t>
            </a:r>
            <a:r>
              <a:rPr kumimoji="1" lang="zh-CN" altLang="en-US" sz="2000" dirty="0">
                <a:latin typeface="Microsoft YaHei" panose="020B0503020204020204" pitchFamily="34" charset="-122"/>
                <a:ea typeface="Microsoft YaHei" panose="020B0503020204020204" pitchFamily="34" charset="-122"/>
              </a:rPr>
              <a:t>，是为了进行一些科学计算，用于工业，军事等领域；慢慢地计算机的功能丰富起来，有了文本，图线，音频，视频等多媒体，但每台计算机都是孤独的， 于是在网络技术的帮助下他们从本地</a:t>
            </a:r>
            <a:r>
              <a:rPr kumimoji="1" lang="en-US" altLang="zh-CN" sz="2000" dirty="0">
                <a:latin typeface="Microsoft YaHei" panose="020B0503020204020204" pitchFamily="34" charset="-122"/>
                <a:ea typeface="Microsoft YaHei" panose="020B0503020204020204" pitchFamily="34" charset="-122"/>
              </a:rPr>
              <a:t>(local)</a:t>
            </a:r>
            <a:r>
              <a:rPr kumimoji="1" lang="zh-CN" altLang="en-US" sz="2000" dirty="0">
                <a:latin typeface="Microsoft YaHei" panose="020B0503020204020204" pitchFamily="34" charset="-122"/>
                <a:ea typeface="Microsoft YaHei" panose="020B0503020204020204" pitchFamily="34" charset="-122"/>
              </a:rPr>
              <a:t>变成了全球</a:t>
            </a:r>
            <a:r>
              <a:rPr kumimoji="1" lang="en-US" altLang="zh-CN" sz="2000" dirty="0">
                <a:latin typeface="Microsoft YaHei" panose="020B0503020204020204" pitchFamily="34" charset="-122"/>
                <a:ea typeface="Microsoft YaHei" panose="020B0503020204020204" pitchFamily="34" charset="-122"/>
              </a:rPr>
              <a:t>(global)</a:t>
            </a:r>
            <a:r>
              <a:rPr kumimoji="1" lang="zh-CN" altLang="en-US" sz="2000" dirty="0">
                <a:latin typeface="Microsoft YaHei" panose="020B0503020204020204" pitchFamily="34" charset="-122"/>
                <a:ea typeface="Microsoft YaHei" panose="020B0503020204020204" pitchFamily="34" charset="-122"/>
              </a:rPr>
              <a:t>，彼此之间牵起小手，从此愉快地生活在了一起。</a:t>
            </a:r>
          </a:p>
        </p:txBody>
      </p:sp>
    </p:spTree>
    <p:extLst>
      <p:ext uri="{BB962C8B-B14F-4D97-AF65-F5344CB8AC3E}">
        <p14:creationId xmlns:p14="http://schemas.microsoft.com/office/powerpoint/2010/main" val="411732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E054F89-5FA8-2F47-8710-58E04A67980C}"/>
              </a:ext>
            </a:extLst>
          </p:cNvPr>
          <p:cNvSpPr txBox="1"/>
          <p:nvPr/>
        </p:nvSpPr>
        <p:spPr>
          <a:xfrm>
            <a:off x="2133458" y="3429000"/>
            <a:ext cx="8924544" cy="461665"/>
          </a:xfrm>
          <a:prstGeom prst="rect">
            <a:avLst/>
          </a:prstGeom>
          <a:noFill/>
        </p:spPr>
        <p:txBody>
          <a:bodyPr wrap="square" rtlCol="0">
            <a:spAutoFit/>
          </a:bodyPr>
          <a:lstStyle/>
          <a:p>
            <a:pPr algn="ctr"/>
            <a:r>
              <a:rPr kumimoji="1" lang="zh-CN" altLang="en-US" sz="2400" dirty="0">
                <a:latin typeface="Microsoft YaHei" panose="020B0503020204020204" pitchFamily="34" charset="-122"/>
                <a:ea typeface="Microsoft YaHei" panose="020B0503020204020204" pitchFamily="34" charset="-122"/>
              </a:rPr>
              <a:t>概念讲了这么多，下面介绍代码</a:t>
            </a:r>
          </a:p>
        </p:txBody>
      </p:sp>
    </p:spTree>
    <p:extLst>
      <p:ext uri="{BB962C8B-B14F-4D97-AF65-F5344CB8AC3E}">
        <p14:creationId xmlns:p14="http://schemas.microsoft.com/office/powerpoint/2010/main" val="2699307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线程最基本的类</a:t>
            </a:r>
            <a:r>
              <a:rPr kumimoji="1" lang="en-US" altLang="zh-CN" sz="4800" dirty="0">
                <a:latin typeface="Microsoft YaHei" panose="020B0503020204020204" pitchFamily="34" charset="-122"/>
                <a:ea typeface="Microsoft YaHei" panose="020B0503020204020204" pitchFamily="34" charset="-122"/>
              </a:rPr>
              <a:t>---thread</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5090782" y="5960352"/>
            <a:ext cx="2010436" cy="581057"/>
          </a:xfrm>
          <a:prstGeom prst="rect">
            <a:avLst/>
          </a:prstGeom>
          <a:solidFill>
            <a:schemeClr val="accent2"/>
          </a:solidFill>
        </p:spPr>
        <p:txBody>
          <a:bodyPr wrap="square" rtlCol="0">
            <a:spAutoFit/>
          </a:bodyPr>
          <a:lstStyle/>
          <a:p>
            <a:pPr>
              <a:lnSpc>
                <a:spcPct val="150000"/>
              </a:lnSpc>
            </a:pPr>
            <a:r>
              <a:rPr lang="zh-CN" altLang="en-US" sz="2400" dirty="0">
                <a:solidFill>
                  <a:schemeClr val="bg1"/>
                </a:solidFill>
                <a:latin typeface="Microsoft YaHei" panose="020B0503020204020204" pitchFamily="34" charset="-122"/>
                <a:ea typeface="Microsoft YaHei" panose="020B0503020204020204" pitchFamily="34" charset="-122"/>
              </a:rPr>
              <a:t>看示例代码</a:t>
            </a:r>
            <a:endParaRPr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15E4D4D9-0193-4340-AF02-A67D3AAFA93D}"/>
              </a:ext>
            </a:extLst>
          </p:cNvPr>
          <p:cNvSpPr txBox="1"/>
          <p:nvPr/>
        </p:nvSpPr>
        <p:spPr>
          <a:xfrm>
            <a:off x="173590" y="2707375"/>
            <a:ext cx="5836687" cy="2677656"/>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Thread</a:t>
            </a:r>
            <a:r>
              <a:rPr kumimoji="1" lang="zh-CN" altLang="en-US" sz="2400" dirty="0">
                <a:latin typeface="Microsoft YaHei" panose="020B0503020204020204" pitchFamily="34" charset="-122"/>
                <a:ea typeface="Microsoft YaHei" panose="020B0503020204020204" pitchFamily="34" charset="-122"/>
              </a:rPr>
              <a:t> 是线程的意思，是多线程最常用类</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你可以继承</a:t>
            </a:r>
            <a:r>
              <a:rPr kumimoji="1" lang="en-US" altLang="zh-CN" sz="2400" dirty="0">
                <a:latin typeface="Microsoft YaHei" panose="020B0503020204020204" pitchFamily="34" charset="-122"/>
                <a:ea typeface="Microsoft YaHei" panose="020B0503020204020204" pitchFamily="34" charset="-122"/>
              </a:rPr>
              <a:t>Thread</a:t>
            </a:r>
            <a:r>
              <a:rPr kumimoji="1" lang="zh-CN" altLang="en-US" sz="2400" dirty="0">
                <a:latin typeface="Microsoft YaHei" panose="020B0503020204020204" pitchFamily="34" charset="-122"/>
                <a:ea typeface="Microsoft YaHei" panose="020B0503020204020204" pitchFamily="34" charset="-122"/>
              </a:rPr>
              <a:t>，去定义你自己的</a:t>
            </a:r>
            <a:r>
              <a:rPr kumimoji="1" lang="en-US" altLang="zh-CN" sz="2400" dirty="0">
                <a:latin typeface="Microsoft YaHei" panose="020B0503020204020204" pitchFamily="34" charset="-122"/>
                <a:ea typeface="Microsoft YaHei" panose="020B0503020204020204" pitchFamily="34" charset="-122"/>
              </a:rPr>
              <a:t>thread,</a:t>
            </a:r>
            <a:r>
              <a:rPr kumimoji="1" lang="zh-CN" altLang="en-US" sz="2400" dirty="0">
                <a:latin typeface="Microsoft YaHei" panose="020B0503020204020204" pitchFamily="34" charset="-122"/>
                <a:ea typeface="Microsoft YaHei" panose="020B0503020204020204" pitchFamily="34" charset="-122"/>
              </a:rPr>
              <a:t> 比如，你可以定义 </a:t>
            </a:r>
            <a:r>
              <a:rPr kumimoji="1" lang="en-US" altLang="zh-CN" sz="2400" dirty="0" err="1">
                <a:latin typeface="Microsoft YaHei" panose="020B0503020204020204" pitchFamily="34" charset="-122"/>
                <a:ea typeface="Microsoft YaHei" panose="020B0503020204020204" pitchFamily="34" charset="-122"/>
              </a:rPr>
              <a:t>ReadingThread</a:t>
            </a:r>
            <a:r>
              <a:rPr kumimoji="1" lang="zh-CN" altLang="en-US" sz="2400" dirty="0">
                <a:latin typeface="Microsoft YaHei" panose="020B0503020204020204" pitchFamily="34" charset="-122"/>
                <a:ea typeface="Microsoft YaHei" panose="020B0503020204020204" pitchFamily="34" charset="-122"/>
              </a:rPr>
              <a:t> 来做你看书的事情</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ListeningMusicThread</a:t>
            </a:r>
            <a:r>
              <a:rPr kumimoji="1" lang="zh-CN" altLang="en-US" sz="2400" dirty="0">
                <a:latin typeface="Microsoft YaHei" panose="020B0503020204020204" pitchFamily="34" charset="-122"/>
                <a:ea typeface="Microsoft YaHei" panose="020B0503020204020204" pitchFamily="34" charset="-122"/>
              </a:rPr>
              <a:t> 来做你听音乐的事情</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p>
        </p:txBody>
      </p:sp>
      <p:pic>
        <p:nvPicPr>
          <p:cNvPr id="14" name="图片 13">
            <a:extLst>
              <a:ext uri="{FF2B5EF4-FFF2-40B4-BE49-F238E27FC236}">
                <a16:creationId xmlns:a16="http://schemas.microsoft.com/office/drawing/2014/main" id="{C504F0E6-FCA4-E446-BAEA-58A17920BDE7}"/>
              </a:ext>
            </a:extLst>
          </p:cNvPr>
          <p:cNvPicPr>
            <a:picLocks noChangeAspect="1"/>
          </p:cNvPicPr>
          <p:nvPr/>
        </p:nvPicPr>
        <p:blipFill>
          <a:blip r:embed="rId4"/>
          <a:stretch>
            <a:fillRect/>
          </a:stretch>
        </p:blipFill>
        <p:spPr>
          <a:xfrm>
            <a:off x="6387912" y="2471403"/>
            <a:ext cx="5740400" cy="3149600"/>
          </a:xfrm>
          <a:prstGeom prst="rect">
            <a:avLst/>
          </a:prstGeom>
        </p:spPr>
      </p:pic>
    </p:spTree>
    <p:extLst>
      <p:ext uri="{BB962C8B-B14F-4D97-AF65-F5344CB8AC3E}">
        <p14:creationId xmlns:p14="http://schemas.microsoft.com/office/powerpoint/2010/main" val="211213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665018"/>
            <a:ext cx="982867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线程最基本的接口</a:t>
            </a:r>
            <a:r>
              <a:rPr kumimoji="1" lang="en-US" altLang="zh-CN" sz="4800" dirty="0">
                <a:latin typeface="Microsoft YaHei" panose="020B0503020204020204" pitchFamily="34" charset="-122"/>
                <a:ea typeface="Microsoft YaHei" panose="020B0503020204020204" pitchFamily="34" charset="-122"/>
              </a:rPr>
              <a:t>---runnable</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970785" y="2361315"/>
            <a:ext cx="8976615" cy="581057"/>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Runnable</a:t>
            </a:r>
            <a:r>
              <a:rPr lang="zh-CN" altLang="en-US" sz="2400" dirty="0">
                <a:latin typeface="Microsoft YaHei" panose="020B0503020204020204" pitchFamily="34" charset="-122"/>
                <a:ea typeface="Microsoft YaHei" panose="020B0503020204020204" pitchFamily="34" charset="-122"/>
              </a:rPr>
              <a:t>接口，作为线程</a:t>
            </a:r>
            <a:r>
              <a:rPr lang="en-US" altLang="zh-CN" sz="2400" dirty="0">
                <a:latin typeface="Microsoft YaHei" panose="020B0503020204020204" pitchFamily="34" charset="-122"/>
                <a:ea typeface="Microsoft YaHei" panose="020B0503020204020204" pitchFamily="34" charset="-122"/>
              </a:rPr>
              <a:t>thread</a:t>
            </a:r>
            <a:r>
              <a:rPr lang="zh-CN" altLang="en-US" sz="2400" dirty="0">
                <a:latin typeface="Microsoft YaHei" panose="020B0503020204020204" pitchFamily="34" charset="-122"/>
                <a:ea typeface="Microsoft YaHei" panose="020B0503020204020204" pitchFamily="34" charset="-122"/>
              </a:rPr>
              <a:t>的参数传入，不能单独使用</a:t>
            </a:r>
            <a:endParaRPr lang="en-US" altLang="zh-CN" sz="24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FE1CE365-ADA8-6C46-B02D-782CCF5C5380}"/>
              </a:ext>
            </a:extLst>
          </p:cNvPr>
          <p:cNvPicPr>
            <a:picLocks noChangeAspect="1"/>
          </p:cNvPicPr>
          <p:nvPr/>
        </p:nvPicPr>
        <p:blipFill>
          <a:blip r:embed="rId4"/>
          <a:stretch>
            <a:fillRect/>
          </a:stretch>
        </p:blipFill>
        <p:spPr>
          <a:xfrm>
            <a:off x="0" y="3429000"/>
            <a:ext cx="9702800" cy="3289300"/>
          </a:xfrm>
          <a:prstGeom prst="rect">
            <a:avLst/>
          </a:prstGeom>
        </p:spPr>
      </p:pic>
      <p:sp>
        <p:nvSpPr>
          <p:cNvPr id="6" name="文本框 5">
            <a:extLst>
              <a:ext uri="{FF2B5EF4-FFF2-40B4-BE49-F238E27FC236}">
                <a16:creationId xmlns:a16="http://schemas.microsoft.com/office/drawing/2014/main" id="{872CCEE0-A938-314B-BBF7-143CDB0BE6C9}"/>
              </a:ext>
            </a:extLst>
          </p:cNvPr>
          <p:cNvSpPr txBox="1"/>
          <p:nvPr/>
        </p:nvSpPr>
        <p:spPr>
          <a:xfrm>
            <a:off x="9942182" y="5484789"/>
            <a:ext cx="2010436" cy="581057"/>
          </a:xfrm>
          <a:prstGeom prst="rect">
            <a:avLst/>
          </a:prstGeom>
          <a:solidFill>
            <a:schemeClr val="accent2"/>
          </a:solidFill>
        </p:spPr>
        <p:txBody>
          <a:bodyPr wrap="square" rtlCol="0">
            <a:spAutoFit/>
          </a:bodyPr>
          <a:lstStyle/>
          <a:p>
            <a:pPr>
              <a:lnSpc>
                <a:spcPct val="150000"/>
              </a:lnSpc>
            </a:pPr>
            <a:r>
              <a:rPr lang="zh-CN" altLang="en-US" sz="2400" dirty="0">
                <a:solidFill>
                  <a:schemeClr val="bg1"/>
                </a:solidFill>
                <a:latin typeface="Microsoft YaHei" panose="020B0503020204020204" pitchFamily="34" charset="-122"/>
                <a:ea typeface="Microsoft YaHei" panose="020B0503020204020204" pitchFamily="34" charset="-122"/>
              </a:rPr>
              <a:t>看示例代码</a:t>
            </a:r>
            <a:endParaRPr lang="en-US" altLang="zh-CN"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5587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093972" y="706582"/>
            <a:ext cx="98286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Thread</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vs</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runnable</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519999" y="2544684"/>
            <a:ext cx="8976615" cy="2243050"/>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实现</a:t>
            </a:r>
            <a:r>
              <a:rPr lang="en-US" altLang="zh-CN" sz="2400" dirty="0">
                <a:latin typeface="Microsoft YaHei" panose="020B0503020204020204" pitchFamily="34" charset="-122"/>
                <a:ea typeface="Microsoft YaHei" panose="020B0503020204020204" pitchFamily="34" charset="-122"/>
              </a:rPr>
              <a:t>Runnable</a:t>
            </a:r>
            <a:r>
              <a:rPr lang="zh-CN" altLang="en-US" sz="2400" dirty="0">
                <a:latin typeface="Microsoft YaHei" panose="020B0503020204020204" pitchFamily="34" charset="-122"/>
                <a:ea typeface="Microsoft YaHei" panose="020B0503020204020204" pitchFamily="34" charset="-122"/>
              </a:rPr>
              <a:t>接口比继承</a:t>
            </a:r>
            <a:r>
              <a:rPr lang="en-US" altLang="zh-CN" sz="2400" dirty="0">
                <a:latin typeface="Microsoft YaHei" panose="020B0503020204020204" pitchFamily="34" charset="-122"/>
                <a:ea typeface="Microsoft YaHei" panose="020B0503020204020204" pitchFamily="34" charset="-122"/>
              </a:rPr>
              <a:t>Thread</a:t>
            </a:r>
            <a:r>
              <a:rPr lang="zh-CN" altLang="en-US" sz="2400" dirty="0">
                <a:latin typeface="Microsoft YaHei" panose="020B0503020204020204" pitchFamily="34" charset="-122"/>
                <a:ea typeface="Microsoft YaHei" panose="020B0503020204020204" pitchFamily="34" charset="-122"/>
              </a:rPr>
              <a:t>类所具有的优势：</a:t>
            </a:r>
          </a:p>
          <a:p>
            <a:pPr>
              <a:lnSpc>
                <a:spcPct val="150000"/>
              </a:lnSpc>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）适合多个相同的程序代码的线程去处理同一个资源</a:t>
            </a:r>
          </a:p>
          <a:p>
            <a:pPr>
              <a:lnSpc>
                <a:spcPct val="150000"/>
              </a:lnSpc>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）可以避免</a:t>
            </a:r>
            <a:r>
              <a:rPr lang="en-US" altLang="zh-CN" sz="2400" dirty="0">
                <a:latin typeface="Microsoft YaHei" panose="020B0503020204020204" pitchFamily="34" charset="-122"/>
                <a:ea typeface="Microsoft YaHei" panose="020B0503020204020204" pitchFamily="34" charset="-122"/>
              </a:rPr>
              <a:t>java</a:t>
            </a:r>
            <a:r>
              <a:rPr lang="zh-CN" altLang="en-US" sz="2400" dirty="0">
                <a:latin typeface="Microsoft YaHei" panose="020B0503020204020204" pitchFamily="34" charset="-122"/>
                <a:ea typeface="Microsoft YaHei" panose="020B0503020204020204" pitchFamily="34" charset="-122"/>
              </a:rPr>
              <a:t>中的单继承的限制</a:t>
            </a:r>
          </a:p>
          <a:p>
            <a:pPr>
              <a:lnSpc>
                <a:spcPct val="150000"/>
              </a:lnSpc>
            </a:pP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）增加复用性，代码可以被多个线程共享</a:t>
            </a:r>
          </a:p>
        </p:txBody>
      </p:sp>
    </p:spTree>
    <p:extLst>
      <p:ext uri="{BB962C8B-B14F-4D97-AF65-F5344CB8AC3E}">
        <p14:creationId xmlns:p14="http://schemas.microsoft.com/office/powerpoint/2010/main" val="85782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093972" y="706582"/>
            <a:ext cx="982867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线程安全</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519999" y="2544684"/>
            <a:ext cx="8976615" cy="1135054"/>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虽然我们可以用多个线程来做事情，但是，如果多个线程访问到的是同一个资源变量，那他们的共同访问就存在很大的隐患。</a:t>
            </a:r>
          </a:p>
        </p:txBody>
      </p:sp>
    </p:spTree>
    <p:extLst>
      <p:ext uri="{BB962C8B-B14F-4D97-AF65-F5344CB8AC3E}">
        <p14:creationId xmlns:p14="http://schemas.microsoft.com/office/powerpoint/2010/main" val="2506923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093972" y="706582"/>
            <a:ext cx="982867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线程安全例子</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选课系统</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225082" y="2492914"/>
            <a:ext cx="8976615" cy="1135054"/>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选课系统，如果一门选修课特别热门，但对全校只提供了</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个名额</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选课系统从</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开始计数，如果达到</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就不允许继续选了。</a:t>
            </a:r>
          </a:p>
        </p:txBody>
      </p:sp>
      <p:sp>
        <p:nvSpPr>
          <p:cNvPr id="3" name="矩形 2">
            <a:extLst>
              <a:ext uri="{FF2B5EF4-FFF2-40B4-BE49-F238E27FC236}">
                <a16:creationId xmlns:a16="http://schemas.microsoft.com/office/drawing/2014/main" id="{F1635F9E-4082-CD4B-ABB2-8E4BBF684338}"/>
              </a:ext>
            </a:extLst>
          </p:cNvPr>
          <p:cNvSpPr/>
          <p:nvPr/>
        </p:nvSpPr>
        <p:spPr>
          <a:xfrm>
            <a:off x="591671" y="4706470"/>
            <a:ext cx="1371600" cy="376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0+1</a:t>
            </a:r>
            <a:r>
              <a:rPr kumimoji="1" lang="zh-CN" altLang="en-US" dirty="0"/>
              <a:t> </a:t>
            </a:r>
            <a:r>
              <a:rPr kumimoji="1" lang="en-US" altLang="zh-CN" dirty="0"/>
              <a:t>=</a:t>
            </a:r>
            <a:r>
              <a:rPr kumimoji="1" lang="zh-CN" altLang="en-US" dirty="0"/>
              <a:t> </a:t>
            </a:r>
            <a:r>
              <a:rPr kumimoji="1" lang="en-US" altLang="zh-CN" dirty="0"/>
              <a:t>1</a:t>
            </a:r>
            <a:endParaRPr kumimoji="1" lang="zh-CN" altLang="en-US" dirty="0"/>
          </a:p>
        </p:txBody>
      </p:sp>
      <p:sp>
        <p:nvSpPr>
          <p:cNvPr id="5" name="矩形 4">
            <a:extLst>
              <a:ext uri="{FF2B5EF4-FFF2-40B4-BE49-F238E27FC236}">
                <a16:creationId xmlns:a16="http://schemas.microsoft.com/office/drawing/2014/main" id="{DD479FE3-777A-E34D-A6E6-61CEF2B7E496}"/>
              </a:ext>
            </a:extLst>
          </p:cNvPr>
          <p:cNvSpPr/>
          <p:nvPr/>
        </p:nvSpPr>
        <p:spPr>
          <a:xfrm>
            <a:off x="1963271" y="5127809"/>
            <a:ext cx="1371600" cy="376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r>
              <a:rPr kumimoji="1" lang="zh-CN" altLang="en-US" dirty="0"/>
              <a:t> </a:t>
            </a:r>
            <a:r>
              <a:rPr kumimoji="1" lang="en-US" altLang="zh-CN" dirty="0"/>
              <a:t>=2</a:t>
            </a:r>
            <a:endParaRPr kumimoji="1" lang="zh-CN" altLang="en-US" dirty="0"/>
          </a:p>
        </p:txBody>
      </p:sp>
      <p:sp>
        <p:nvSpPr>
          <p:cNvPr id="6" name="矩形 5">
            <a:extLst>
              <a:ext uri="{FF2B5EF4-FFF2-40B4-BE49-F238E27FC236}">
                <a16:creationId xmlns:a16="http://schemas.microsoft.com/office/drawing/2014/main" id="{321ED720-10D4-E04C-97EA-465CFB9696DC}"/>
              </a:ext>
            </a:extLst>
          </p:cNvPr>
          <p:cNvSpPr/>
          <p:nvPr/>
        </p:nvSpPr>
        <p:spPr>
          <a:xfrm>
            <a:off x="3307978" y="5559748"/>
            <a:ext cx="1371600" cy="376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2+1</a:t>
            </a:r>
            <a:r>
              <a:rPr kumimoji="1" lang="zh-CN" altLang="en-US" dirty="0"/>
              <a:t> </a:t>
            </a:r>
            <a:r>
              <a:rPr kumimoji="1" lang="en-US" altLang="zh-CN" dirty="0"/>
              <a:t>=3</a:t>
            </a:r>
            <a:endParaRPr kumimoji="1" lang="zh-CN" altLang="en-US" dirty="0"/>
          </a:p>
        </p:txBody>
      </p:sp>
      <p:sp>
        <p:nvSpPr>
          <p:cNvPr id="8" name="矩形 7">
            <a:extLst>
              <a:ext uri="{FF2B5EF4-FFF2-40B4-BE49-F238E27FC236}">
                <a16:creationId xmlns:a16="http://schemas.microsoft.com/office/drawing/2014/main" id="{E9D336A8-71D6-EF48-81EA-440E8319FE89}"/>
              </a:ext>
            </a:extLst>
          </p:cNvPr>
          <p:cNvSpPr/>
          <p:nvPr/>
        </p:nvSpPr>
        <p:spPr>
          <a:xfrm>
            <a:off x="6096000" y="4622276"/>
            <a:ext cx="1999130" cy="376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0+1</a:t>
            </a:r>
            <a:r>
              <a:rPr kumimoji="1" lang="zh-CN" altLang="en-US" dirty="0"/>
              <a:t> </a:t>
            </a:r>
            <a:r>
              <a:rPr kumimoji="1" lang="en-US" altLang="zh-CN" dirty="0"/>
              <a:t>=</a:t>
            </a:r>
            <a:r>
              <a:rPr kumimoji="1" lang="zh-CN" altLang="en-US" dirty="0"/>
              <a:t> </a:t>
            </a:r>
            <a:r>
              <a:rPr kumimoji="1" lang="en-US" altLang="zh-CN" dirty="0"/>
              <a:t>1</a:t>
            </a:r>
            <a:endParaRPr kumimoji="1" lang="zh-CN" altLang="en-US" dirty="0"/>
          </a:p>
        </p:txBody>
      </p:sp>
      <p:sp>
        <p:nvSpPr>
          <p:cNvPr id="9" name="矩形 8">
            <a:extLst>
              <a:ext uri="{FF2B5EF4-FFF2-40B4-BE49-F238E27FC236}">
                <a16:creationId xmlns:a16="http://schemas.microsoft.com/office/drawing/2014/main" id="{8327A8DC-71CD-034F-9BE9-C55929C12635}"/>
              </a:ext>
            </a:extLst>
          </p:cNvPr>
          <p:cNvSpPr/>
          <p:nvPr/>
        </p:nvSpPr>
        <p:spPr>
          <a:xfrm>
            <a:off x="6096000" y="5143857"/>
            <a:ext cx="1999130" cy="376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0+1</a:t>
            </a:r>
            <a:r>
              <a:rPr kumimoji="1" lang="zh-CN" altLang="en-US" dirty="0"/>
              <a:t> </a:t>
            </a:r>
            <a:r>
              <a:rPr kumimoji="1" lang="en-US" altLang="zh-CN" dirty="0"/>
              <a:t>=1</a:t>
            </a:r>
            <a:endParaRPr kumimoji="1" lang="zh-CN" altLang="en-US" dirty="0"/>
          </a:p>
        </p:txBody>
      </p:sp>
      <p:sp>
        <p:nvSpPr>
          <p:cNvPr id="10" name="矩形 9">
            <a:extLst>
              <a:ext uri="{FF2B5EF4-FFF2-40B4-BE49-F238E27FC236}">
                <a16:creationId xmlns:a16="http://schemas.microsoft.com/office/drawing/2014/main" id="{CC908392-4662-7B46-ACCE-0804D66A2E1B}"/>
              </a:ext>
            </a:extLst>
          </p:cNvPr>
          <p:cNvSpPr/>
          <p:nvPr/>
        </p:nvSpPr>
        <p:spPr>
          <a:xfrm>
            <a:off x="8095130" y="5672316"/>
            <a:ext cx="1999130" cy="376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r>
              <a:rPr kumimoji="1" lang="zh-CN" altLang="en-US" dirty="0"/>
              <a:t> </a:t>
            </a:r>
            <a:r>
              <a:rPr kumimoji="1" lang="en-US" altLang="zh-CN" dirty="0"/>
              <a:t>=2</a:t>
            </a:r>
            <a:endParaRPr kumimoji="1" lang="zh-CN" altLang="en-US" dirty="0"/>
          </a:p>
        </p:txBody>
      </p:sp>
      <p:sp>
        <p:nvSpPr>
          <p:cNvPr id="7" name="文本框 6">
            <a:extLst>
              <a:ext uri="{FF2B5EF4-FFF2-40B4-BE49-F238E27FC236}">
                <a16:creationId xmlns:a16="http://schemas.microsoft.com/office/drawing/2014/main" id="{681B4510-1BB5-DC4F-B04F-F6D636156EF9}"/>
              </a:ext>
            </a:extLst>
          </p:cNvPr>
          <p:cNvSpPr txBox="1"/>
          <p:nvPr/>
        </p:nvSpPr>
        <p:spPr>
          <a:xfrm>
            <a:off x="8679812" y="4153077"/>
            <a:ext cx="2521885" cy="1200329"/>
          </a:xfrm>
          <a:prstGeom prst="rect">
            <a:avLst/>
          </a:prstGeom>
          <a:solidFill>
            <a:schemeClr val="accent2"/>
          </a:solidFill>
        </p:spPr>
        <p:txBody>
          <a:bodyPr wrap="square" rtlCol="0">
            <a:spAutoFit/>
          </a:bodyPr>
          <a:lstStyle/>
          <a:p>
            <a:r>
              <a:rPr kumimoji="1" lang="zh-CN" altLang="en-US" dirty="0">
                <a:solidFill>
                  <a:schemeClr val="bg1"/>
                </a:solidFill>
              </a:rPr>
              <a:t>因为</a:t>
            </a:r>
            <a:r>
              <a:rPr kumimoji="1" lang="en-US" altLang="zh-CN" dirty="0">
                <a:solidFill>
                  <a:schemeClr val="bg1"/>
                </a:solidFill>
              </a:rPr>
              <a:t>2</a:t>
            </a:r>
            <a:r>
              <a:rPr kumimoji="1" lang="zh-CN" altLang="en-US" dirty="0">
                <a:solidFill>
                  <a:schemeClr val="bg1"/>
                </a:solidFill>
              </a:rPr>
              <a:t>位同学同时访问，导致更新数据都是</a:t>
            </a:r>
            <a:r>
              <a:rPr kumimoji="1" lang="en-US" altLang="zh-CN" dirty="0">
                <a:solidFill>
                  <a:schemeClr val="bg1"/>
                </a:solidFill>
              </a:rPr>
              <a:t>1</a:t>
            </a:r>
            <a:r>
              <a:rPr kumimoji="1" lang="zh-CN" altLang="en-US" dirty="0">
                <a:solidFill>
                  <a:schemeClr val="bg1"/>
                </a:solidFill>
              </a:rPr>
              <a:t>，也就导致了后续计算出现了问题</a:t>
            </a:r>
          </a:p>
        </p:txBody>
      </p:sp>
      <p:cxnSp>
        <p:nvCxnSpPr>
          <p:cNvPr id="12" name="直线箭头连接符 11">
            <a:extLst>
              <a:ext uri="{FF2B5EF4-FFF2-40B4-BE49-F238E27FC236}">
                <a16:creationId xmlns:a16="http://schemas.microsoft.com/office/drawing/2014/main" id="{A30EE38C-B8F1-0849-9951-0D49242F1565}"/>
              </a:ext>
            </a:extLst>
          </p:cNvPr>
          <p:cNvCxnSpPr>
            <a:stCxn id="7" idx="2"/>
          </p:cNvCxnSpPr>
          <p:nvPr/>
        </p:nvCxnSpPr>
        <p:spPr>
          <a:xfrm flipH="1">
            <a:off x="8857131" y="5353406"/>
            <a:ext cx="1083624" cy="318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970022" y="687532"/>
            <a:ext cx="982867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线程安全例子</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234482" y="2340514"/>
            <a:ext cx="8976615" cy="2797048"/>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线程安全的概念在</a:t>
            </a:r>
            <a:r>
              <a:rPr lang="zh-CN" altLang="en-US" sz="2400" b="1" u="sng" dirty="0">
                <a:latin typeface="Microsoft YaHei" panose="020B0503020204020204" pitchFamily="34" charset="-122"/>
                <a:ea typeface="Microsoft YaHei" panose="020B0503020204020204" pitchFamily="34" charset="-122"/>
              </a:rPr>
              <a:t>数据库</a:t>
            </a:r>
            <a:r>
              <a:rPr lang="zh-CN" altLang="en-US" sz="2400" dirty="0">
                <a:latin typeface="Microsoft YaHei" panose="020B0503020204020204" pitchFamily="34" charset="-122"/>
                <a:ea typeface="Microsoft YaHei" panose="020B0503020204020204" pitchFamily="34" charset="-122"/>
              </a:rPr>
              <a:t>，</a:t>
            </a:r>
            <a:r>
              <a:rPr lang="zh-CN" altLang="en-US" sz="2400" b="1" u="sng" dirty="0">
                <a:latin typeface="Microsoft YaHei" panose="020B0503020204020204" pitchFamily="34" charset="-122"/>
                <a:ea typeface="Microsoft YaHei" panose="020B0503020204020204" pitchFamily="34" charset="-122"/>
              </a:rPr>
              <a:t>操作系统</a:t>
            </a:r>
            <a:r>
              <a:rPr lang="zh-CN" altLang="en-US" sz="2400" dirty="0">
                <a:latin typeface="Microsoft YaHei" panose="020B0503020204020204" pitchFamily="34" charset="-122"/>
                <a:ea typeface="Microsoft YaHei" panose="020B0503020204020204" pitchFamily="34" charset="-122"/>
              </a:rPr>
              <a:t> 这些课都会讲到，都是同个道理，一旦一个数据是多方访问</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读</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写</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，就需要制定一些规则，不然数据就出错了。</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大家结合生活经验想想如何做：</a:t>
            </a:r>
            <a:endParaRPr lang="en-US" altLang="zh-CN" sz="2400" dirty="0">
              <a:latin typeface="Microsoft YaHei" panose="020B0503020204020204" pitchFamily="34" charset="-122"/>
              <a:ea typeface="Microsoft YaHei" panose="020B0503020204020204" pitchFamily="34" charset="-122"/>
            </a:endParaRPr>
          </a:p>
        </p:txBody>
      </p:sp>
      <p:pic>
        <p:nvPicPr>
          <p:cNvPr id="14" name="图形 13" descr="有想法的人">
            <a:extLst>
              <a:ext uri="{FF2B5EF4-FFF2-40B4-BE49-F238E27FC236}">
                <a16:creationId xmlns:a16="http://schemas.microsoft.com/office/drawing/2014/main" id="{487FE046-B6A5-E24A-8363-1D64D03949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2200" y="4223162"/>
            <a:ext cx="914400" cy="914400"/>
          </a:xfrm>
          <a:prstGeom prst="rect">
            <a:avLst/>
          </a:prstGeom>
        </p:spPr>
      </p:pic>
    </p:spTree>
    <p:extLst>
      <p:ext uri="{BB962C8B-B14F-4D97-AF65-F5344CB8AC3E}">
        <p14:creationId xmlns:p14="http://schemas.microsoft.com/office/powerpoint/2010/main" val="1176252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970022" y="687532"/>
            <a:ext cx="982867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线程安全</a:t>
            </a:r>
            <a:r>
              <a:rPr kumimoji="1" lang="en-US" altLang="zh-CN" sz="4800" dirty="0">
                <a:latin typeface="Microsoft YaHei" panose="020B0503020204020204" pitchFamily="34" charset="-122"/>
                <a:ea typeface="Microsoft YaHei" panose="020B0503020204020204" pitchFamily="34" charset="-122"/>
              </a:rPr>
              <a:t>---🔐</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AA4BBF89-4D32-9E4F-BDD3-D2C1CF9ECCF3}"/>
              </a:ext>
            </a:extLst>
          </p:cNvPr>
          <p:cNvSpPr txBox="1"/>
          <p:nvPr/>
        </p:nvSpPr>
        <p:spPr>
          <a:xfrm>
            <a:off x="2507672" y="2598003"/>
            <a:ext cx="7176655" cy="830998"/>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一般我们采用“锁”去保证一个时间段只有一方在访问，尤其是写操作</a:t>
            </a:r>
          </a:p>
        </p:txBody>
      </p:sp>
      <p:pic>
        <p:nvPicPr>
          <p:cNvPr id="5" name="图片 4">
            <a:extLst>
              <a:ext uri="{FF2B5EF4-FFF2-40B4-BE49-F238E27FC236}">
                <a16:creationId xmlns:a16="http://schemas.microsoft.com/office/drawing/2014/main" id="{CA557071-07CF-D940-81EA-4CFC0EE8DF23}"/>
              </a:ext>
            </a:extLst>
          </p:cNvPr>
          <p:cNvPicPr>
            <a:picLocks noChangeAspect="1"/>
          </p:cNvPicPr>
          <p:nvPr/>
        </p:nvPicPr>
        <p:blipFill>
          <a:blip r:embed="rId4"/>
          <a:stretch>
            <a:fillRect/>
          </a:stretch>
        </p:blipFill>
        <p:spPr>
          <a:xfrm>
            <a:off x="1836479" y="4076102"/>
            <a:ext cx="8519042" cy="2218838"/>
          </a:xfrm>
          <a:prstGeom prst="rect">
            <a:avLst/>
          </a:prstGeom>
        </p:spPr>
      </p:pic>
    </p:spTree>
    <p:extLst>
      <p:ext uri="{BB962C8B-B14F-4D97-AF65-F5344CB8AC3E}">
        <p14:creationId xmlns:p14="http://schemas.microsoft.com/office/powerpoint/2010/main" val="17673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970022" y="687532"/>
            <a:ext cx="98286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Java</a:t>
            </a:r>
            <a:r>
              <a:rPr kumimoji="1" lang="zh-CN" altLang="en-US" sz="4800" dirty="0">
                <a:latin typeface="Microsoft YaHei" panose="020B0503020204020204" pitchFamily="34" charset="-122"/>
                <a:ea typeface="Microsoft YaHei" panose="020B0503020204020204" pitchFamily="34" charset="-122"/>
              </a:rPr>
              <a:t>的锁思想</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234482" y="2340514"/>
            <a:ext cx="8976615" cy="3905043"/>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即使不显式地用锁，也提供了包装锁后的工具，比如</a:t>
            </a:r>
            <a:r>
              <a:rPr lang="en-US" altLang="zh-CN" sz="2400" dirty="0">
                <a:latin typeface="Microsoft YaHei" panose="020B0503020204020204" pitchFamily="34" charset="-122"/>
                <a:ea typeface="Microsoft YaHei" panose="020B0503020204020204" pitchFamily="34" charset="-122"/>
              </a:rPr>
              <a:t>Synchronized</a:t>
            </a:r>
            <a:r>
              <a:rPr lang="zh-CN" altLang="en-US" sz="2400" dirty="0">
                <a:latin typeface="Microsoft YaHei" panose="020B0503020204020204" pitchFamily="34" charset="-122"/>
                <a:ea typeface="Microsoft YaHei" panose="020B0503020204020204" pitchFamily="34" charset="-122"/>
              </a:rPr>
              <a:t>关键字</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在这个代码块里面，就</a:t>
            </a:r>
            <a:r>
              <a:rPr lang="zh-CN" altLang="en-US" sz="2400" dirty="0">
                <a:solidFill>
                  <a:schemeClr val="accent2"/>
                </a:solidFill>
                <a:latin typeface="Microsoft YaHei" panose="020B0503020204020204" pitchFamily="34" charset="-122"/>
                <a:ea typeface="Microsoft YaHei" panose="020B0503020204020204" pitchFamily="34" charset="-122"/>
              </a:rPr>
              <a:t>对共享资源进行锁定，然后读</a:t>
            </a:r>
            <a:r>
              <a:rPr lang="en-US" altLang="zh-CN" sz="2400" dirty="0">
                <a:solidFill>
                  <a:schemeClr val="accent2"/>
                </a:solidFill>
                <a:latin typeface="Microsoft YaHei" panose="020B0503020204020204" pitchFamily="34" charset="-122"/>
                <a:ea typeface="Microsoft YaHei" panose="020B0503020204020204" pitchFamily="34" charset="-122"/>
              </a:rPr>
              <a:t>/</a:t>
            </a:r>
            <a:r>
              <a:rPr lang="zh-CN" altLang="en-US" sz="2400" dirty="0">
                <a:solidFill>
                  <a:schemeClr val="accent2"/>
                </a:solidFill>
                <a:latin typeface="Microsoft YaHei" panose="020B0503020204020204" pitchFamily="34" charset="-122"/>
                <a:ea typeface="Microsoft YaHei" panose="020B0503020204020204" pitchFamily="34" charset="-122"/>
              </a:rPr>
              <a:t>写完后，释放锁，让其他的线程继续访问</a:t>
            </a:r>
            <a:endParaRPr lang="en-US" altLang="zh-CN" sz="2400" dirty="0">
              <a:solidFill>
                <a:schemeClr val="accent2"/>
              </a:solidFill>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Synchronized(</a:t>
            </a:r>
            <a:r>
              <a:rPr lang="zh-CN" altLang="en-US" sz="2400" dirty="0">
                <a:latin typeface="Microsoft YaHei" panose="020B0503020204020204" pitchFamily="34" charset="-122"/>
                <a:ea typeface="Microsoft YaHei" panose="020B0503020204020204" pitchFamily="34" charset="-122"/>
              </a:rPr>
              <a:t>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或者对象</a:t>
            </a:r>
            <a:r>
              <a:rPr lang="en-US" altLang="zh-CN" sz="2400" dirty="0">
                <a:latin typeface="Microsoft YaHei" panose="020B0503020204020204" pitchFamily="34" charset="-122"/>
                <a:ea typeface="Microsoft YaHei" panose="020B0503020204020204" pitchFamily="34" charset="-122"/>
              </a:rPr>
              <a:t>){</a:t>
            </a: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sp>
        <p:nvSpPr>
          <p:cNvPr id="3" name="文本框 2">
            <a:extLst>
              <a:ext uri="{FF2B5EF4-FFF2-40B4-BE49-F238E27FC236}">
                <a16:creationId xmlns:a16="http://schemas.microsoft.com/office/drawing/2014/main" id="{790461F8-FD27-5A4B-B433-59B0D49C6A3B}"/>
              </a:ext>
            </a:extLst>
          </p:cNvPr>
          <p:cNvSpPr txBox="1"/>
          <p:nvPr/>
        </p:nvSpPr>
        <p:spPr>
          <a:xfrm>
            <a:off x="8077200" y="5276850"/>
            <a:ext cx="2133897"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Synchronized</a:t>
            </a:r>
            <a:r>
              <a:rPr kumimoji="1" lang="zh-CN" altLang="en-US" sz="2400" dirty="0">
                <a:solidFill>
                  <a:schemeClr val="bg1"/>
                </a:solidFill>
                <a:latin typeface="Microsoft YaHei" panose="020B0503020204020204" pitchFamily="34" charset="-122"/>
                <a:ea typeface="Microsoft YaHei" panose="020B0503020204020204" pitchFamily="34" charset="-122"/>
              </a:rPr>
              <a:t>例子：卖门票</a:t>
            </a:r>
          </a:p>
        </p:txBody>
      </p:sp>
    </p:spTree>
    <p:extLst>
      <p:ext uri="{BB962C8B-B14F-4D97-AF65-F5344CB8AC3E}">
        <p14:creationId xmlns:p14="http://schemas.microsoft.com/office/powerpoint/2010/main" val="3220170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2ECB76-048E-E94E-A560-C65E10AE22AE}"/>
              </a:ext>
            </a:extLst>
          </p:cNvPr>
          <p:cNvPicPr>
            <a:picLocks noChangeAspect="1"/>
          </p:cNvPicPr>
          <p:nvPr/>
        </p:nvPicPr>
        <p:blipFill>
          <a:blip r:embed="rId4"/>
          <a:stretch>
            <a:fillRect/>
          </a:stretch>
        </p:blipFill>
        <p:spPr>
          <a:xfrm>
            <a:off x="309526" y="0"/>
            <a:ext cx="5340043" cy="6858000"/>
          </a:xfrm>
          <a:prstGeom prst="rect">
            <a:avLst/>
          </a:prstGeom>
        </p:spPr>
      </p:pic>
      <p:pic>
        <p:nvPicPr>
          <p:cNvPr id="3" name="图片 2">
            <a:extLst>
              <a:ext uri="{FF2B5EF4-FFF2-40B4-BE49-F238E27FC236}">
                <a16:creationId xmlns:a16="http://schemas.microsoft.com/office/drawing/2014/main" id="{D3D95BD6-63A9-D046-9246-5B6A0F5809E3}"/>
              </a:ext>
            </a:extLst>
          </p:cNvPr>
          <p:cNvPicPr>
            <a:picLocks noChangeAspect="1"/>
          </p:cNvPicPr>
          <p:nvPr/>
        </p:nvPicPr>
        <p:blipFill>
          <a:blip r:embed="rId5"/>
          <a:stretch>
            <a:fillRect/>
          </a:stretch>
        </p:blipFill>
        <p:spPr>
          <a:xfrm>
            <a:off x="6096000" y="0"/>
            <a:ext cx="5317435" cy="6858000"/>
          </a:xfrm>
          <a:prstGeom prst="rect">
            <a:avLst/>
          </a:prstGeom>
        </p:spPr>
      </p:pic>
    </p:spTree>
    <p:extLst>
      <p:ext uri="{BB962C8B-B14F-4D97-AF65-F5344CB8AC3E}">
        <p14:creationId xmlns:p14="http://schemas.microsoft.com/office/powerpoint/2010/main" val="133383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723296" y="914400"/>
            <a:ext cx="8745408"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网络传输：你的输出是我的输入</a:t>
            </a:r>
            <a:endParaRPr kumimoji="1" lang="en-US" altLang="zh-CN" sz="4800" dirty="0">
              <a:ea typeface="Microsoft YaHei" panose="020B0503020204020204" pitchFamily="34" charset="-122"/>
            </a:endParaRPr>
          </a:p>
        </p:txBody>
      </p:sp>
      <p:pic>
        <p:nvPicPr>
          <p:cNvPr id="5" name="图片 4">
            <a:extLst>
              <a:ext uri="{FF2B5EF4-FFF2-40B4-BE49-F238E27FC236}">
                <a16:creationId xmlns:a16="http://schemas.microsoft.com/office/drawing/2014/main" id="{DC25FE5F-54C7-954D-A27F-8E69639EA316}"/>
              </a:ext>
            </a:extLst>
          </p:cNvPr>
          <p:cNvPicPr>
            <a:picLocks noChangeAspect="1"/>
          </p:cNvPicPr>
          <p:nvPr/>
        </p:nvPicPr>
        <p:blipFill>
          <a:blip r:embed="rId4"/>
          <a:stretch>
            <a:fillRect/>
          </a:stretch>
        </p:blipFill>
        <p:spPr>
          <a:xfrm>
            <a:off x="880030" y="2519045"/>
            <a:ext cx="4953548" cy="2238691"/>
          </a:xfrm>
          <a:prstGeom prst="rect">
            <a:avLst/>
          </a:prstGeom>
        </p:spPr>
      </p:pic>
      <p:pic>
        <p:nvPicPr>
          <p:cNvPr id="6" name="图片 5">
            <a:extLst>
              <a:ext uri="{FF2B5EF4-FFF2-40B4-BE49-F238E27FC236}">
                <a16:creationId xmlns:a16="http://schemas.microsoft.com/office/drawing/2014/main" id="{24E6D1C6-2D61-5B4E-A2F4-B463E7CB277A}"/>
              </a:ext>
            </a:extLst>
          </p:cNvPr>
          <p:cNvPicPr>
            <a:picLocks noChangeAspect="1"/>
          </p:cNvPicPr>
          <p:nvPr/>
        </p:nvPicPr>
        <p:blipFill>
          <a:blip r:embed="rId4"/>
          <a:stretch>
            <a:fillRect/>
          </a:stretch>
        </p:blipFill>
        <p:spPr>
          <a:xfrm>
            <a:off x="6515928" y="2519045"/>
            <a:ext cx="4953548" cy="2238691"/>
          </a:xfrm>
          <a:prstGeom prst="rect">
            <a:avLst/>
          </a:prstGeom>
        </p:spPr>
      </p:pic>
      <p:sp>
        <p:nvSpPr>
          <p:cNvPr id="4" name="右箭头 3">
            <a:extLst>
              <a:ext uri="{FF2B5EF4-FFF2-40B4-BE49-F238E27FC236}">
                <a16:creationId xmlns:a16="http://schemas.microsoft.com/office/drawing/2014/main" id="{ECD87874-10B3-F546-BF2F-2864BDE9F950}"/>
              </a:ext>
            </a:extLst>
          </p:cNvPr>
          <p:cNvSpPr/>
          <p:nvPr/>
        </p:nvSpPr>
        <p:spPr>
          <a:xfrm>
            <a:off x="5897586" y="2852928"/>
            <a:ext cx="490326" cy="164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7433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06AE9C-CD2E-654C-823A-C4227D48DE96}"/>
              </a:ext>
            </a:extLst>
          </p:cNvPr>
          <p:cNvSpPr txBox="1"/>
          <p:nvPr/>
        </p:nvSpPr>
        <p:spPr>
          <a:xfrm>
            <a:off x="1121664" y="2307475"/>
            <a:ext cx="9948672" cy="2243050"/>
          </a:xfrm>
          <a:prstGeom prst="rect">
            <a:avLst/>
          </a:prstGeom>
          <a:noFill/>
        </p:spPr>
        <p:txBody>
          <a:bodyPr wrap="square" rtlCol="0">
            <a:spAutoFit/>
          </a:bodyPr>
          <a:lstStyle/>
          <a:p>
            <a:pPr lvl="0">
              <a:lnSpc>
                <a:spcPct val="150000"/>
              </a:lnSpc>
            </a:pPr>
            <a:r>
              <a:rPr kumimoji="1" lang="en-US" altLang="zh-CN" sz="2400" dirty="0">
                <a:solidFill>
                  <a:prstClr val="black"/>
                </a:solidFill>
                <a:latin typeface="Microsoft YaHei" panose="020B0503020204020204" pitchFamily="34" charset="-122"/>
                <a:ea typeface="Microsoft YaHei" panose="020B0503020204020204" pitchFamily="34" charset="-122"/>
              </a:rPr>
              <a:t>Java</a:t>
            </a:r>
            <a:r>
              <a:rPr kumimoji="1" lang="zh-CN" altLang="en-US" sz="2400" dirty="0">
                <a:solidFill>
                  <a:prstClr val="black"/>
                </a:solidFill>
                <a:latin typeface="Microsoft YaHei" panose="020B0503020204020204" pitchFamily="34" charset="-122"/>
                <a:ea typeface="Microsoft YaHei" panose="020B0503020204020204" pitchFamily="34" charset="-122"/>
              </a:rPr>
              <a:t>并发编程，多线程知识很繁杂，很多，掌握与否是区别初级工程师和高级工程师的一个标准。但这些知识往往在你们真正参加项目的时候才会有更深的体会，这件课讲的这些概念和使用思路，在我们日常生活中其实都有所体现，请大家结合理解。</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1324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06AE9C-CD2E-654C-823A-C4227D48DE96}"/>
              </a:ext>
            </a:extLst>
          </p:cNvPr>
          <p:cNvSpPr txBox="1"/>
          <p:nvPr/>
        </p:nvSpPr>
        <p:spPr>
          <a:xfrm>
            <a:off x="1517904" y="2921168"/>
            <a:ext cx="9948672" cy="1015663"/>
          </a:xfrm>
          <a:prstGeom prst="rect">
            <a:avLst/>
          </a:prstGeom>
          <a:noFill/>
        </p:spPr>
        <p:txBody>
          <a:bodyPr wrap="square" rtlCol="0">
            <a:spAutoFit/>
          </a:bodyPr>
          <a:lstStyle/>
          <a:p>
            <a:pPr lvl="0" algn="ctr"/>
            <a:r>
              <a:rPr kumimoji="1" lang="zh-CN" altLang="en-US" sz="6000" dirty="0">
                <a:solidFill>
                  <a:prstClr val="black"/>
                </a:solidFill>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val="2502446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827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硬件基础</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381917B5-F4AA-924D-BB95-05F6477B5AFD}"/>
              </a:ext>
            </a:extLst>
          </p:cNvPr>
          <p:cNvSpPr txBox="1"/>
          <p:nvPr/>
        </p:nvSpPr>
        <p:spPr>
          <a:xfrm>
            <a:off x="4006585" y="3200327"/>
            <a:ext cx="4762654" cy="45734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网线，路由器，交换机，网卡等</a:t>
            </a:r>
          </a:p>
        </p:txBody>
      </p:sp>
    </p:spTree>
    <p:extLst>
      <p:ext uri="{BB962C8B-B14F-4D97-AF65-F5344CB8AC3E}">
        <p14:creationId xmlns:p14="http://schemas.microsoft.com/office/powerpoint/2010/main" val="449254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软件基础</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F9109599-8088-4C47-A23F-367B1775A92B}"/>
              </a:ext>
            </a:extLst>
          </p:cNvPr>
          <p:cNvSpPr txBox="1"/>
          <p:nvPr/>
        </p:nvSpPr>
        <p:spPr>
          <a:xfrm>
            <a:off x="4069674" y="3138471"/>
            <a:ext cx="405265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网卡驱动程序，操作系统等</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传输协议： </a:t>
            </a:r>
            <a:r>
              <a:rPr kumimoji="1" lang="en-US" altLang="zh-CN" sz="2400" dirty="0">
                <a:latin typeface="Microsoft YaHei" panose="020B0503020204020204" pitchFamily="34" charset="-122"/>
                <a:ea typeface="Microsoft YaHei" panose="020B0503020204020204" pitchFamily="34" charset="-122"/>
              </a:rPr>
              <a:t>UDP</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TCP</a:t>
            </a:r>
          </a:p>
        </p:txBody>
      </p:sp>
    </p:spTree>
    <p:extLst>
      <p:ext uri="{BB962C8B-B14F-4D97-AF65-F5344CB8AC3E}">
        <p14:creationId xmlns:p14="http://schemas.microsoft.com/office/powerpoint/2010/main" val="361594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软件基础</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F9109599-8088-4C47-A23F-367B1775A92B}"/>
              </a:ext>
            </a:extLst>
          </p:cNvPr>
          <p:cNvSpPr txBox="1"/>
          <p:nvPr/>
        </p:nvSpPr>
        <p:spPr>
          <a:xfrm>
            <a:off x="4069674" y="3138471"/>
            <a:ext cx="4052651" cy="58105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网卡驱动程序，操作系统等</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097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常见的两端架构</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F9109599-8088-4C47-A23F-367B1775A92B}"/>
              </a:ext>
            </a:extLst>
          </p:cNvPr>
          <p:cNvSpPr txBox="1"/>
          <p:nvPr/>
        </p:nvSpPr>
        <p:spPr>
          <a:xfrm>
            <a:off x="1479176" y="2474259"/>
            <a:ext cx="9897036" cy="1135054"/>
          </a:xfrm>
          <a:prstGeom prst="rect">
            <a:avLst/>
          </a:prstGeom>
          <a:noFill/>
        </p:spPr>
        <p:txBody>
          <a:bodyPr wrap="square" rtlCol="0">
            <a:spAutoFit/>
          </a:bodyPr>
          <a:lstStyle/>
          <a:p>
            <a:pPr marL="457200" indent="-457200">
              <a:lnSpc>
                <a:spcPct val="150000"/>
              </a:lnSpc>
              <a:buFont typeface="+mj-lt"/>
              <a:buAutoNum type="arabicPeriod"/>
            </a:pPr>
            <a:r>
              <a:rPr kumimoji="1" lang="en-US" altLang="zh-CN" sz="2400" dirty="0">
                <a:latin typeface="Microsoft YaHei" panose="020B0503020204020204" pitchFamily="34" charset="-122"/>
                <a:ea typeface="Microsoft YaHei" panose="020B0503020204020204" pitchFamily="34" charset="-122"/>
              </a:rPr>
              <a:t>C(Client)/S(Server)</a:t>
            </a:r>
            <a:r>
              <a:rPr kumimoji="1" lang="zh-CN" altLang="en-US" sz="2400" dirty="0">
                <a:latin typeface="Microsoft YaHei" panose="020B0503020204020204" pitchFamily="34" charset="-122"/>
                <a:ea typeface="Microsoft YaHei" panose="020B0503020204020204" pitchFamily="34" charset="-122"/>
              </a:rPr>
              <a:t>  客户端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服务器</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en-US" altLang="zh-CN" sz="2400" dirty="0">
                <a:latin typeface="Microsoft YaHei" panose="020B0503020204020204" pitchFamily="34" charset="-122"/>
                <a:ea typeface="Microsoft YaHei" panose="020B0503020204020204" pitchFamily="34" charset="-122"/>
              </a:rPr>
              <a:t>B(Browser)/S(Server)</a:t>
            </a:r>
            <a:r>
              <a:rPr kumimoji="1" lang="zh-CN" altLang="en-US" sz="2400" dirty="0">
                <a:latin typeface="Microsoft YaHei" panose="020B0503020204020204" pitchFamily="34" charset="-122"/>
                <a:ea typeface="Microsoft YaHei" panose="020B0503020204020204" pitchFamily="34" charset="-122"/>
              </a:rPr>
              <a:t>   浏览器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服务器</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80904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39519</TotalTime>
  <Words>3333</Words>
  <Application>Microsoft Macintosh PowerPoint</Application>
  <PresentationFormat>宽屏</PresentationFormat>
  <Paragraphs>275</Paragraphs>
  <Slides>52</Slides>
  <Notes>51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52</vt:i4>
      </vt:variant>
    </vt:vector>
  </HeadingPairs>
  <TitlesOfParts>
    <vt:vector size="58" baseType="lpstr">
      <vt:lpstr>等线</vt:lpstr>
      <vt:lpstr>等线 Light</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1582</cp:revision>
  <dcterms:created xsi:type="dcterms:W3CDTF">2019-09-24T01:18:33Z</dcterms:created>
  <dcterms:modified xsi:type="dcterms:W3CDTF">2020-09-23T13:29:17Z</dcterms:modified>
</cp:coreProperties>
</file>